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77" r:id="rId2"/>
    <p:sldId id="267" r:id="rId3"/>
    <p:sldId id="280" r:id="rId4"/>
    <p:sldId id="357" r:id="rId5"/>
    <p:sldId id="358" r:id="rId6"/>
    <p:sldId id="359" r:id="rId7"/>
    <p:sldId id="360" r:id="rId8"/>
    <p:sldId id="361" r:id="rId9"/>
    <p:sldId id="362" r:id="rId10"/>
    <p:sldId id="363" r:id="rId11"/>
    <p:sldId id="364" r:id="rId12"/>
    <p:sldId id="366" r:id="rId13"/>
    <p:sldId id="367" r:id="rId14"/>
    <p:sldId id="368" r:id="rId15"/>
    <p:sldId id="369" r:id="rId16"/>
    <p:sldId id="370" r:id="rId17"/>
    <p:sldId id="371" r:id="rId18"/>
    <p:sldId id="356" r:id="rId19"/>
    <p:sldId id="372" r:id="rId20"/>
    <p:sldId id="373" r:id="rId21"/>
    <p:sldId id="374" r:id="rId22"/>
    <p:sldId id="375" r:id="rId23"/>
    <p:sldId id="376" r:id="rId24"/>
    <p:sldId id="377" r:id="rId25"/>
    <p:sldId id="378" r:id="rId26"/>
    <p:sldId id="379" r:id="rId27"/>
    <p:sldId id="380" r:id="rId28"/>
    <p:sldId id="381" r:id="rId29"/>
    <p:sldId id="382" r:id="rId30"/>
    <p:sldId id="383" r:id="rId31"/>
    <p:sldId id="384" r:id="rId32"/>
    <p:sldId id="385" r:id="rId33"/>
    <p:sldId id="306" r:id="rId34"/>
    <p:sldId id="30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 Zivic" initials="SZ" lastIdx="2" clrIdx="0">
    <p:extLst>
      <p:ext uri="{19B8F6BF-5375-455C-9EA6-DF929625EA0E}">
        <p15:presenceInfo xmlns:p15="http://schemas.microsoft.com/office/powerpoint/2012/main" userId="Stefan Zivi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184" autoAdjust="0"/>
  </p:normalViewPr>
  <p:slideViewPr>
    <p:cSldViewPr snapToGrid="0">
      <p:cViewPr varScale="1">
        <p:scale>
          <a:sx n="57" d="100"/>
          <a:sy n="57" d="100"/>
        </p:scale>
        <p:origin x="1260" y="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783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230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75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728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49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64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438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63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39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51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032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107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8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0762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9570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4321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53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082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1695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6287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0762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964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452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7109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0173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912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41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223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932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904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192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97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5/19/2021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5/19/2021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5/19/2021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5/19/2021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5/19/2021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5/19/2021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5/19/2021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5/19/2021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5/19/2021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5/19/2021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208007"/>
            <a:ext cx="10058400" cy="1877060"/>
          </a:xfrm>
        </p:spPr>
        <p:txBody>
          <a:bodyPr>
            <a:normAutofit/>
          </a:bodyPr>
          <a:lstStyle/>
          <a:p>
            <a:pPr algn="ctr"/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Obrada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transakcija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planovi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izvršavanja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transakcija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izolacija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zaključavanje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kod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PostgreSQL-a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4814337"/>
            <a:ext cx="10058400" cy="365760"/>
          </a:xfrm>
        </p:spPr>
        <p:txBody>
          <a:bodyPr/>
          <a:lstStyle/>
          <a:p>
            <a:pPr algn="ctr"/>
            <a:r>
              <a:rPr lang="en-US" dirty="0" err="1"/>
              <a:t>Seminarski</a:t>
            </a:r>
            <a:r>
              <a:rPr lang="en-US" dirty="0"/>
              <a:t> rad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image24.png" descr="elektronski fakultet logo 2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413" y="163512"/>
            <a:ext cx="711200" cy="71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image65.png" descr="&amp;Bcy;&amp;rcy;&amp;ocy;&amp;jsercy; &amp;scy;&amp;lcy;&amp;ocy;&amp;bcy;&amp;ocy;&amp;dcy;&amp;ncy;&amp;icy;&amp;khcy; &amp;mcy;&amp;iecy;&amp;scy;&amp;tcy;&amp;acy; &amp;zcy;&amp;acy; &amp;scy;&amp;iecy;&amp;pcy;&amp;tcy;&amp;iecy;&amp;mcy;&amp;bcy;&amp;acy;&amp;rcy;&amp;scy;&amp;kcy;&amp;icy; &amp;ucy;&amp;pcy;&amp;icy;&amp;scy;&amp;ncy;&amp;icy; &amp;rcy;&amp;ocy;&amp;kcy; 20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8600"/>
            <a:ext cx="715963" cy="71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02505" y="59323"/>
            <a:ext cx="398698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Univerzitet u Nišu, </a:t>
            </a:r>
            <a:r>
              <a:rPr kumimoji="0" lang="sr-Latn-RS" altLang="en-US" sz="1600" b="1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Elektronski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fakultet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Katedra za računarstvo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6800" y="6204635"/>
            <a:ext cx="988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sr-Latn-R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Stefan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Živić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698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354" y="27286"/>
            <a:ext cx="9601200" cy="473336"/>
          </a:xfrm>
        </p:spPr>
        <p:txBody>
          <a:bodyPr>
            <a:normAutofit fontScale="90000"/>
          </a:bodyPr>
          <a:lstStyle/>
          <a:p>
            <a:r>
              <a:rPr lang="en-US" sz="3200" dirty="0" err="1"/>
              <a:t>Transakcije</a:t>
            </a:r>
            <a:r>
              <a:rPr lang="sr-Latn-RS" sz="3200" dirty="0"/>
              <a:t> Kod Postgresql-a - DDL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B3F4AB-00DC-4215-AB7F-2C5A79B77D7B}"/>
              </a:ext>
            </a:extLst>
          </p:cNvPr>
          <p:cNvSpPr txBox="1">
            <a:spLocks/>
          </p:cNvSpPr>
          <p:nvPr/>
        </p:nvSpPr>
        <p:spPr>
          <a:xfrm>
            <a:off x="901698" y="656217"/>
            <a:ext cx="4337275" cy="5453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PostgreSQL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ima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vrlo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korisnu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osobinu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koja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nažalost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nije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prisutna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u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mnogim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komercijalnim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sistemima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baza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podataka</a:t>
            </a:r>
            <a:r>
              <a:rPr lang="sr-Latn-RS" sz="2200" b="0" i="0" u="none" strike="noStrike" dirty="0">
                <a:solidFill>
                  <a:srgbClr val="000000"/>
                </a:solidFill>
                <a:effectLst/>
              </a:rPr>
              <a:t> -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moguće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pokrenuti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DDL-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ove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komande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koje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menjaju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strukturu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baze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unutar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transakcija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sr-Latn-RS" sz="2200" dirty="0">
              <a:solidFill>
                <a:srgbClr val="000000"/>
              </a:solidFill>
            </a:endParaRPr>
          </a:p>
          <a:p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U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tipičnom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sistemu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baza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podataka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, DDL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će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implicitno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izvršiti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1" u="none" strike="noStrike" dirty="0">
                <a:solidFill>
                  <a:srgbClr val="000000"/>
                </a:solidFill>
                <a:effectLst/>
              </a:rPr>
              <a:t>commit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trenutne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transakcije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. To se ne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dešava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u PostgreSQL-u</a:t>
            </a:r>
            <a:endParaRPr lang="sr-Latn-RS" sz="2200" b="0" i="0" u="none" strike="noStrike" dirty="0">
              <a:solidFill>
                <a:srgbClr val="000000"/>
              </a:solidFill>
              <a:effectLst/>
            </a:endParaRPr>
          </a:p>
          <a:p>
            <a:endParaRPr lang="sr-Latn-RS" sz="22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11CBE2-BBAA-44D5-8D73-C6BD6BF34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656216"/>
            <a:ext cx="5389300" cy="253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FD12D8D-86C9-4134-A3B2-A39455694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220527"/>
            <a:ext cx="5389300" cy="240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0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581" y="63500"/>
            <a:ext cx="9601200" cy="560444"/>
          </a:xfrm>
        </p:spPr>
        <p:txBody>
          <a:bodyPr/>
          <a:lstStyle/>
          <a:p>
            <a:r>
              <a:rPr lang="en-US" sz="3200" dirty="0" err="1"/>
              <a:t>Transakcije</a:t>
            </a:r>
            <a:r>
              <a:rPr lang="sr-Latn-RS" sz="3200" dirty="0"/>
              <a:t> I KONkurentost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699" y="623944"/>
            <a:ext cx="9726855" cy="5294256"/>
          </a:xfrm>
        </p:spPr>
        <p:txBody>
          <a:bodyPr>
            <a:noAutofit/>
          </a:bodyPr>
          <a:lstStyle/>
          <a:p>
            <a:r>
              <a:rPr lang="sr-Latn-RS" b="0" i="0" u="none" strike="noStrike" dirty="0">
                <a:solidFill>
                  <a:srgbClr val="000000"/>
                </a:solidFill>
                <a:effectLst/>
              </a:rPr>
              <a:t>Osnovni problem: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istovremeni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pristup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zajedničkom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globalnom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resursu</a:t>
            </a:r>
            <a:endParaRPr lang="sr-Latn-RS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Pristup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određenim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podacima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istovremeno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za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čitanje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pisanje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može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prouzrokovati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nedosledno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stanje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podataka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ili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pogrešno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čitanje</a:t>
            </a:r>
            <a:endParaRPr lang="sr-Latn-RS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Najjednostavnija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tehnika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za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rešavanje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ovog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problema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je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sprečavanje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operacije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čitanja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čita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podatke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dok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operacije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čitanja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završi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pisanjem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podataka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endParaRPr lang="sr-Latn-RS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sr-Latn-RS" b="0" i="0" u="none" strike="noStrike" dirty="0">
                <a:solidFill>
                  <a:srgbClr val="000000"/>
                </a:solidFill>
                <a:effectLst/>
              </a:rPr>
              <a:t>Problem: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performanse</a:t>
            </a:r>
            <a:endParaRPr lang="sr-Latn-RS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Kontrola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paralelnosti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sastoji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koordinisanju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izvršavanja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istovremenih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transakcija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višekorisničkom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okruženju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rešavanju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potencijalnih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problema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koji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nastaju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posledica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takvog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načina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izvršavanja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što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nekonzistentni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podaci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izgubljena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ažuriranja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itd</a:t>
            </a:r>
            <a:endParaRPr lang="sr-Latn-RS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PostgreSQL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podršku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za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konkurentnost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čak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kod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aktivnosti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čitanja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pisanja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kobminaciji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U PostgreSQL-u,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aktivnost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pisanja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blokira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aktivnost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čitanja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ili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obrnuto</a:t>
            </a:r>
            <a:endParaRPr lang="sr-Latn-RS" dirty="0">
              <a:solidFill>
                <a:srgbClr val="000000"/>
              </a:solidFill>
            </a:endParaRP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PostgreSQL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koristi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tehniku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naziva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1" u="none" strike="noStrike" dirty="0">
                <a:solidFill>
                  <a:srgbClr val="000000"/>
                </a:solidFill>
                <a:effectLst/>
              </a:rPr>
              <a:t>Multi-Version </a:t>
            </a:r>
            <a:r>
              <a:rPr lang="en-US" b="1" i="1" u="none" strike="noStrike" dirty="0" err="1">
                <a:solidFill>
                  <a:srgbClr val="000000"/>
                </a:solidFill>
                <a:effectLst/>
              </a:rPr>
              <a:t>Concurrenci</a:t>
            </a:r>
            <a:r>
              <a:rPr lang="en-US" b="1" i="1" u="none" strike="noStrike" dirty="0">
                <a:solidFill>
                  <a:srgbClr val="000000"/>
                </a:solidFill>
                <a:effectLst/>
              </a:rPr>
              <a:t> Control (MVCC)</a:t>
            </a:r>
            <a:br>
              <a:rPr lang="en-US" dirty="0"/>
            </a:br>
            <a:endParaRPr lang="sr-Latn-RS" b="0" i="0" u="none" strike="noStrike" dirty="0">
              <a:solidFill>
                <a:srgbClr val="000000"/>
              </a:solidFill>
              <a:effectLst/>
            </a:endParaRP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96819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581" y="63500"/>
            <a:ext cx="9601200" cy="560444"/>
          </a:xfrm>
        </p:spPr>
        <p:txBody>
          <a:bodyPr/>
          <a:lstStyle/>
          <a:p>
            <a:r>
              <a:rPr lang="sr-Latn-RS" sz="3200" dirty="0"/>
              <a:t>MVCC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699" y="623944"/>
            <a:ext cx="9726855" cy="5294256"/>
          </a:xfrm>
        </p:spPr>
        <p:txBody>
          <a:bodyPr>
            <a:noAutofit/>
          </a:bodyPr>
          <a:lstStyle/>
          <a:p>
            <a:r>
              <a:rPr lang="sr-Latn-RS" b="0" i="0" u="none" strike="noStrike" dirty="0">
                <a:solidFill>
                  <a:srgbClr val="000000"/>
                </a:solidFill>
                <a:effectLst/>
              </a:rPr>
              <a:t>K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ada se podaci ažuriraju, kreira se novija verzija podataka i originalni podaci se ne prepisuju</a:t>
            </a:r>
            <a:endParaRPr lang="sr-Latn-RS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znači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postoji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nekoliko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verzija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podataka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pa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otuda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naziv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Multi Version</a:t>
            </a:r>
            <a:endParaRPr lang="sr-Latn-RS" dirty="0">
              <a:solidFill>
                <a:srgbClr val="000000"/>
              </a:solidFill>
            </a:endParaRPr>
          </a:p>
          <a:p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Svaka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transakcija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može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pristupiti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verziji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podataka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osnovu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nivoa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izolacije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transakcije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trenutnog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statusa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transakcije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stanja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relacije</a:t>
            </a:r>
            <a:endParaRPr lang="sr-Latn-RS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sr-Latn-RS" dirty="0">
                <a:solidFill>
                  <a:schemeClr val="tx2"/>
                </a:solidFill>
              </a:rPr>
              <a:t>Postgres </a:t>
            </a:r>
            <a:r>
              <a:rPr lang="en-US" b="0" i="0" u="none" strike="noStrike" dirty="0" err="1">
                <a:solidFill>
                  <a:schemeClr val="tx2"/>
                </a:solidFill>
                <a:effectLst/>
              </a:rPr>
              <a:t>korist</a:t>
            </a:r>
            <a:r>
              <a:rPr lang="sr-Latn-RS" b="0" i="0" u="none" strike="noStrike" dirty="0">
                <a:solidFill>
                  <a:schemeClr val="tx2"/>
                </a:solidFill>
                <a:effectLst/>
              </a:rPr>
              <a:t>i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 MVCC za </a:t>
            </a:r>
            <a:r>
              <a:rPr lang="en-US" b="0" i="0" u="none" strike="noStrike" dirty="0" err="1">
                <a:solidFill>
                  <a:schemeClr val="tx2"/>
                </a:solidFill>
                <a:effectLst/>
              </a:rPr>
              <a:t>stvaranje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tx2"/>
                </a:solidFill>
                <a:effectLst/>
              </a:rPr>
              <a:t>koncepta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tx2"/>
                </a:solidFill>
                <a:effectLst/>
              </a:rPr>
              <a:t>nazvanog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 “</a:t>
            </a:r>
            <a:r>
              <a:rPr lang="en-US" b="1" i="1" u="none" strike="noStrike" dirty="0">
                <a:solidFill>
                  <a:schemeClr val="tx2"/>
                </a:solidFill>
                <a:effectLst/>
              </a:rPr>
              <a:t>snapshots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“</a:t>
            </a:r>
            <a:endParaRPr lang="sr-Latn-RS" b="0" i="0" u="none" strike="noStrike" dirty="0">
              <a:solidFill>
                <a:schemeClr val="tx2"/>
              </a:solidFill>
              <a:effectLst/>
            </a:endParaRPr>
          </a:p>
          <a:p>
            <a:r>
              <a:rPr lang="sr-Latn-RS" b="0" i="0" u="none" strike="noStrike" dirty="0">
                <a:solidFill>
                  <a:srgbClr val="000000"/>
                </a:solidFill>
                <a:effectLst/>
              </a:rPr>
              <a:t>Č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uva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sr-Latn-RS" b="0" i="0" u="none" strike="noStrike" dirty="0">
                <a:solidFill>
                  <a:srgbClr val="000000"/>
                </a:solidFill>
                <a:effectLst/>
              </a:rPr>
              <a:t>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stanje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baze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nekom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trenutku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recimo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početka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određene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transakcije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stanjem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radi</a:t>
            </a:r>
            <a:endParaRPr lang="sr-Latn-RS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Kad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god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upit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započne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napravi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novi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snimak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trenutnog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stanja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baze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podataka</a:t>
            </a:r>
            <a:endParaRPr lang="sr-Latn-RS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Upitu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vidljivi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efekti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transakcija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izvršenih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kreiranja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tog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snimka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sr-Latn-RS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sr-Latn-RS" b="0" i="0" u="none" strike="noStrike" dirty="0">
                <a:solidFill>
                  <a:srgbClr val="000000"/>
                </a:solidFill>
                <a:effectLst/>
              </a:rPr>
              <a:t>S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vaki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red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beleži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TXID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transakcije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je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ubacila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ako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je red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izbrisan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TXID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transakcije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je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izbrisala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62633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4185" y="171076"/>
            <a:ext cx="9601200" cy="280745"/>
          </a:xfrm>
        </p:spPr>
        <p:txBody>
          <a:bodyPr>
            <a:normAutofit fontScale="90000"/>
          </a:bodyPr>
          <a:lstStyle/>
          <a:p>
            <a:r>
              <a:rPr lang="sr-Latn-RS" sz="3200" dirty="0"/>
              <a:t>MVCC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642022"/>
            <a:ext cx="4068204" cy="5573955"/>
          </a:xfrm>
        </p:spPr>
        <p:txBody>
          <a:bodyPr>
            <a:noAutofit/>
          </a:bodyPr>
          <a:lstStyle/>
          <a:p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Interno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, PostgreSQL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upisuje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ID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transakcije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koja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je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kreirala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tj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dodala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red, u </a:t>
            </a:r>
            <a:r>
              <a:rPr lang="en-US" sz="2200" b="0" i="1" u="none" strike="noStrike" dirty="0" err="1">
                <a:solidFill>
                  <a:srgbClr val="000000"/>
                </a:solidFill>
                <a:effectLst/>
              </a:rPr>
              <a:t>xmin</a:t>
            </a:r>
            <a:r>
              <a:rPr lang="en-US" sz="22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negde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sreće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pod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imenom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1" u="none" strike="noStrike" dirty="0">
                <a:solidFill>
                  <a:srgbClr val="000000"/>
                </a:solidFill>
                <a:effectLst/>
              </a:rPr>
              <a:t>insert id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), a ID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transakcije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koja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obriše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red u </a:t>
            </a:r>
            <a:r>
              <a:rPr lang="en-US" sz="2200" b="0" i="1" u="none" strike="noStrike" dirty="0" err="1">
                <a:solidFill>
                  <a:srgbClr val="000000"/>
                </a:solidFill>
                <a:effectLst/>
              </a:rPr>
              <a:t>xmax</a:t>
            </a:r>
            <a:r>
              <a:rPr lang="en-US" sz="2200" b="0" i="1" u="none" strike="noStrike" dirty="0">
                <a:solidFill>
                  <a:srgbClr val="000000"/>
                </a:solidFill>
                <a:effectLst/>
              </a:rPr>
              <a:t> (delete id)</a:t>
            </a:r>
            <a:endParaRPr lang="sr-Latn-RS" sz="2200" b="0" i="1" u="none" strike="noStrike" dirty="0">
              <a:solidFill>
                <a:srgbClr val="000000"/>
              </a:solidFill>
              <a:effectLst/>
            </a:endParaRPr>
          </a:p>
          <a:p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Postgres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koristi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informacije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kreiranju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brisanju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određenog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reda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xmin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xmax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),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statusu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transakcije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( da li je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ona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u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statusu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1" u="none" strike="noStrike" dirty="0">
                <a:solidFill>
                  <a:srgbClr val="000000"/>
                </a:solidFill>
                <a:effectLst/>
              </a:rPr>
              <a:t>committed, in progress, rolled back),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nivou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izolacije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transakcije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njenjoj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vidljivosti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za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rešavanje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problema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konkurentnosti</a:t>
            </a:r>
            <a:endParaRPr lang="sr-Latn-RS" sz="2200" b="0" i="0" u="none" strike="noStrike" dirty="0">
              <a:solidFill>
                <a:srgbClr val="000000"/>
              </a:solidFill>
              <a:effectLst/>
            </a:endParaRPr>
          </a:p>
          <a:p>
            <a:endParaRPr lang="sr-Latn-RS" sz="22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2393C80-B15E-4518-B04E-F8E8CDE05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205" y="171076"/>
            <a:ext cx="8276794" cy="570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91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581" y="63500"/>
            <a:ext cx="9601200" cy="560444"/>
          </a:xfrm>
        </p:spPr>
        <p:txBody>
          <a:bodyPr/>
          <a:lstStyle/>
          <a:p>
            <a:r>
              <a:rPr lang="sr-Latn-RS" sz="3200" dirty="0"/>
              <a:t>Nivoi izolacije transakcija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699" y="623944"/>
            <a:ext cx="9726855" cy="5294256"/>
          </a:xfrm>
        </p:spPr>
        <p:txBody>
          <a:bodyPr>
            <a:noAutofit/>
          </a:bodyPr>
          <a:lstStyle/>
          <a:p>
            <a:r>
              <a:rPr lang="sr-Latn-RS" b="0" i="0" u="none" strike="noStrike" dirty="0">
                <a:solidFill>
                  <a:srgbClr val="000000"/>
                </a:solidFill>
                <a:effectLst/>
              </a:rPr>
              <a:t>Definušu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koji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način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će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objekti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baze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podataka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što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tabele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biti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zaključani</a:t>
            </a:r>
            <a:endParaRPr lang="sr-Latn-RS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sr-Latn-RS" dirty="0">
                <a:solidFill>
                  <a:srgbClr val="000000"/>
                </a:solidFill>
              </a:rPr>
              <a:t>D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efiniš</a:t>
            </a:r>
            <a:r>
              <a:rPr lang="sr-Latn-RS" b="0" i="0" u="none" strike="noStrike" dirty="0">
                <a:solidFill>
                  <a:srgbClr val="000000"/>
                </a:solidFill>
                <a:effectLst/>
              </a:rPr>
              <a:t>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stepen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kojeg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transakcija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treba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izolovana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modifikacija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podataka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izvršenih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bilo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kojom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drugom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transakcijom</a:t>
            </a:r>
            <a:endParaRPr lang="sr-Latn-RS" dirty="0">
              <a:solidFill>
                <a:srgbClr val="000000"/>
              </a:solidFill>
            </a:endParaRPr>
          </a:p>
          <a:p>
            <a:r>
              <a:rPr lang="sr-Latn-RS" dirty="0">
                <a:solidFill>
                  <a:srgbClr val="000000"/>
                </a:solidFill>
              </a:rPr>
              <a:t>Može da se postavi na 3 načina:</a:t>
            </a:r>
          </a:p>
          <a:p>
            <a:endParaRPr lang="sr-Latn-RS" dirty="0">
              <a:solidFill>
                <a:srgbClr val="000000"/>
              </a:solidFill>
            </a:endParaRPr>
          </a:p>
          <a:p>
            <a:pPr marL="388620" indent="-34290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i="1" u="none" strike="noStrike" dirty="0">
                <a:solidFill>
                  <a:srgbClr val="000000"/>
                </a:solidFill>
                <a:effectLst/>
                <a:cs typeface="Aparajita" panose="020B0604020202020204" pitchFamily="34" charset="0"/>
              </a:rPr>
              <a:t>SET TRANSACTION ISOLATION LEVEL </a:t>
            </a:r>
            <a:endParaRPr lang="en-US" b="0" i="1" dirty="0">
              <a:effectLst/>
              <a:cs typeface="Aparajita" panose="020B0604020202020204" pitchFamily="34" charset="0"/>
            </a:endParaRPr>
          </a:p>
          <a:p>
            <a:pPr marL="4572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u="none" strike="noStrike" dirty="0">
                <a:solidFill>
                  <a:srgbClr val="000000"/>
                </a:solidFill>
                <a:effectLst/>
                <a:cs typeface="Aparajita" panose="020B0604020202020204" pitchFamily="34" charset="0"/>
              </a:rPr>
              <a:t>{ SERIALIZABLE | REPEATABLE READ | READ COMMITTED | READ UNCOMMITTED }</a:t>
            </a:r>
            <a:endParaRPr lang="en-US" b="0" i="1" dirty="0">
              <a:effectLst/>
              <a:cs typeface="Aparajita" panose="020B0604020202020204" pitchFamily="34" charset="0"/>
            </a:endParaRPr>
          </a:p>
          <a:p>
            <a:pPr marL="4572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i="1" dirty="0">
                <a:cs typeface="Aparajita" panose="020B0604020202020204" pitchFamily="34" charset="0"/>
              </a:rPr>
            </a:br>
            <a:r>
              <a:rPr lang="sr-Latn-RS" i="1" dirty="0">
                <a:cs typeface="Aparajita" panose="020B0604020202020204" pitchFamily="34" charset="0"/>
              </a:rPr>
              <a:t>2.   </a:t>
            </a:r>
            <a:r>
              <a:rPr lang="en-US" b="1" i="1" u="none" strike="noStrike" dirty="0">
                <a:solidFill>
                  <a:srgbClr val="000000"/>
                </a:solidFill>
                <a:effectLst/>
                <a:cs typeface="Aparajita" panose="020B0604020202020204" pitchFamily="34" charset="0"/>
              </a:rPr>
              <a:t>BEGIN TRANSACTION ISOLATION LEVEL </a:t>
            </a:r>
            <a:endParaRPr lang="en-US" b="0" i="1" dirty="0">
              <a:effectLst/>
              <a:cs typeface="Aparajita" panose="020B0604020202020204" pitchFamily="34" charset="0"/>
            </a:endParaRPr>
          </a:p>
          <a:p>
            <a:pPr marL="4572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u="none" strike="noStrike" dirty="0">
                <a:solidFill>
                  <a:srgbClr val="000000"/>
                </a:solidFill>
                <a:effectLst/>
                <a:cs typeface="Aparajita" panose="020B0604020202020204" pitchFamily="34" charset="0"/>
              </a:rPr>
              <a:t>{ SERIALIZABLE | REPEATABLE READ | READ COMMITTED | READ UNCOMMITTED }</a:t>
            </a:r>
            <a:endParaRPr lang="en-US" b="0" i="1" dirty="0">
              <a:effectLst/>
              <a:cs typeface="Aparajita" panose="020B0604020202020204" pitchFamily="34" charset="0"/>
            </a:endParaRPr>
          </a:p>
          <a:p>
            <a:pPr marL="4572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i="1" dirty="0">
                <a:cs typeface="Aparajita" panose="020B0604020202020204" pitchFamily="34" charset="0"/>
              </a:rPr>
            </a:br>
            <a:r>
              <a:rPr lang="sr-Latn-RS" i="1" dirty="0">
                <a:cs typeface="Aparajita" panose="020B0604020202020204" pitchFamily="34" charset="0"/>
              </a:rPr>
              <a:t>3.    </a:t>
            </a:r>
            <a:r>
              <a:rPr lang="en-US" b="1" i="1" u="none" strike="noStrike" dirty="0">
                <a:solidFill>
                  <a:srgbClr val="000000"/>
                </a:solidFill>
                <a:effectLst/>
                <a:cs typeface="Aparajita" panose="020B0604020202020204" pitchFamily="34" charset="0"/>
              </a:rPr>
              <a:t>ALTER DATABASE &lt;DATABASE NAME&gt; </a:t>
            </a:r>
            <a:endParaRPr lang="en-US" b="0" i="1" dirty="0">
              <a:effectLst/>
              <a:cs typeface="Aparajita" panose="020B0604020202020204" pitchFamily="34" charset="0"/>
            </a:endParaRPr>
          </a:p>
          <a:p>
            <a:pPr marL="4572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u="none" strike="noStrike" dirty="0">
                <a:solidFill>
                  <a:srgbClr val="000000"/>
                </a:solidFill>
                <a:effectLst/>
                <a:cs typeface="Aparajita" panose="020B0604020202020204" pitchFamily="34" charset="0"/>
              </a:rPr>
              <a:t>SET DEFAULT_TRANSACTION_ISOLATION TO SERIALIZABLE ;</a:t>
            </a:r>
            <a:endParaRPr lang="en-US" b="0" i="1" dirty="0">
              <a:effectLst/>
              <a:cs typeface="Aparajita" panose="020B0604020202020204" pitchFamily="34" charset="0"/>
            </a:endParaRPr>
          </a:p>
          <a:p>
            <a:pPr marL="45720" indent="0">
              <a:buNone/>
            </a:pPr>
            <a:br>
              <a:rPr lang="en-US" dirty="0"/>
            </a:b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10973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581" y="63500"/>
            <a:ext cx="9601200" cy="560444"/>
          </a:xfrm>
        </p:spPr>
        <p:txBody>
          <a:bodyPr/>
          <a:lstStyle/>
          <a:p>
            <a:r>
              <a:rPr lang="sr-Latn-RS" sz="3200" dirty="0"/>
              <a:t>Nivoi izolacije transakcija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699" y="623944"/>
            <a:ext cx="9726855" cy="5294256"/>
          </a:xfrm>
        </p:spPr>
        <p:txBody>
          <a:bodyPr>
            <a:noAutofit/>
          </a:bodyPr>
          <a:lstStyle/>
          <a:p>
            <a:r>
              <a:rPr lang="sr-Latn-RS" b="0" i="0" u="none" strike="noStrike" dirty="0">
                <a:solidFill>
                  <a:srgbClr val="000000"/>
                </a:solidFill>
                <a:effectLst/>
              </a:rPr>
              <a:t>U Postgres-u nivo izolacije može biti:</a:t>
            </a:r>
          </a:p>
          <a:p>
            <a:pPr marL="388620" indent="-342900">
              <a:buFont typeface="+mj-lt"/>
              <a:buAutoNum type="arabicPeriod"/>
            </a:pPr>
            <a:r>
              <a:rPr lang="en-US" b="1" i="1" u="none" strike="noStrike" dirty="0">
                <a:solidFill>
                  <a:srgbClr val="000000"/>
                </a:solidFill>
                <a:effectLst/>
              </a:rPr>
              <a:t>SERIALIZABLE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najjači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nivo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što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konzistentnosti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podataka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tiče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najstriktniji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pitanju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zaključavanja</a:t>
            </a:r>
            <a:r>
              <a:rPr lang="sr-Latn-R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njemu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programer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oslobađa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toga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rešava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probleme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vezane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konkurentnost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Loša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strana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upotrebe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ovog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često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performanse</a:t>
            </a:r>
            <a:endParaRPr lang="sr-Latn-RS" dirty="0">
              <a:solidFill>
                <a:srgbClr val="000000"/>
              </a:solidFill>
            </a:endParaRPr>
          </a:p>
          <a:p>
            <a:pPr marL="388620" indent="-342900">
              <a:buFont typeface="+mj-lt"/>
              <a:buAutoNum type="arabicPeriod"/>
            </a:pPr>
            <a:r>
              <a:rPr lang="en-US" b="1" i="1" u="none" strike="noStrike" dirty="0">
                <a:solidFill>
                  <a:srgbClr val="000000"/>
                </a:solidFill>
                <a:effectLst/>
              </a:rPr>
              <a:t>REPEATABLE READ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drugi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snazi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nivo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izolacije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transakcije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Sličan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je 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READ COMMITTED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po tome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što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omogućava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čitanje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podataka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koji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commit-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ovani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tj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potvrđeni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definitivno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upisani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Takođe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garantuje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bilo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koji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pročitani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podatak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može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promeniti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sr-Latn-RS" b="0" i="0" u="none" strike="noStrike" dirty="0">
              <a:solidFill>
                <a:srgbClr val="000000"/>
              </a:solidFill>
              <a:effectLst/>
            </a:endParaRPr>
          </a:p>
          <a:p>
            <a:pPr marL="388620" indent="-342900">
              <a:buFont typeface="+mj-lt"/>
              <a:buAutoNum type="arabicPeriod"/>
            </a:pPr>
            <a:r>
              <a:rPr lang="en-US" b="1" i="1" u="none" strike="noStrike" dirty="0">
                <a:solidFill>
                  <a:srgbClr val="000000"/>
                </a:solidFill>
                <a:effectLst/>
              </a:rPr>
              <a:t>READ COMMITTED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Ovo je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podrazumevani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PostgreSQL model.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Omogućava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transakciji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čitanje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commit-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ovanih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podataka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Na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ovom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nivou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performanse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favorizuju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odnosu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konzistentost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r>
              <a:rPr lang="en-US" b="1" i="1" u="none" strike="noStrike" dirty="0">
                <a:solidFill>
                  <a:srgbClr val="000000"/>
                </a:solidFill>
                <a:effectLst/>
              </a:rPr>
              <a:t>READ UNCOMMITTED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nije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podržan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 Postgres-</a:t>
            </a:r>
            <a:r>
              <a:rPr lang="sr-Latn-RS" b="0" i="0" u="none" strike="noStrike" dirty="0">
                <a:solidFill>
                  <a:srgbClr val="000000"/>
                </a:solidFill>
                <a:effectLst/>
              </a:rPr>
              <a:t>u.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sr-Latn-RS" b="0" i="0" u="none" strike="noStrike" dirty="0">
                <a:solidFill>
                  <a:srgbClr val="000000"/>
                </a:solidFill>
                <a:effectLst/>
              </a:rPr>
              <a:t>T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retira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READ COMMITED. 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Kod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ovog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moguće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je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pročitate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podatke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koji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još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uvek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nisu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potvrđeni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pa je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zbog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toga model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najslabijim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nivoom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izolacije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odnosno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najmanje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je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restriktivan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pitanju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zaključavanja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br>
              <a:rPr lang="en-US" dirty="0"/>
            </a:b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17104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581" y="63500"/>
            <a:ext cx="9601200" cy="560444"/>
          </a:xfrm>
        </p:spPr>
        <p:txBody>
          <a:bodyPr/>
          <a:lstStyle/>
          <a:p>
            <a:r>
              <a:rPr lang="sr-Latn-RS" sz="3200" dirty="0"/>
              <a:t>Nivoi izolacije transakcija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699" y="623944"/>
            <a:ext cx="9726855" cy="5294256"/>
          </a:xfrm>
        </p:spPr>
        <p:txBody>
          <a:bodyPr>
            <a:noAutofit/>
          </a:bodyPr>
          <a:lstStyle/>
          <a:p>
            <a:r>
              <a:rPr lang="sr-Latn-RS" b="0" i="0" u="none" strike="noStrike" dirty="0">
                <a:solidFill>
                  <a:srgbClr val="000000"/>
                </a:solidFill>
                <a:effectLst/>
              </a:rPr>
              <a:t>Efekti:</a:t>
            </a:r>
          </a:p>
          <a:p>
            <a:r>
              <a:rPr lang="en-US" b="1" i="1" u="none" strike="noStrike" dirty="0">
                <a:solidFill>
                  <a:srgbClr val="000000"/>
                </a:solidFill>
                <a:effectLst/>
              </a:rPr>
              <a:t>Dirty read: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sr-Latn-RS" b="0" i="0" u="none" strike="noStrike" dirty="0">
                <a:solidFill>
                  <a:srgbClr val="000000"/>
                </a:solidFill>
                <a:effectLst/>
              </a:rPr>
              <a:t> </a:t>
            </a:r>
          </a:p>
          <a:p>
            <a:pPr lvl="1"/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događa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sr-Latn-RS" sz="2000" b="0" i="0" u="none" strike="noStrike" dirty="0">
                <a:solidFill>
                  <a:srgbClr val="000000"/>
                </a:solidFill>
                <a:effectLst/>
              </a:rPr>
              <a:t>se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kada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transakcija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čita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podatke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iz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reda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koji je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modifikovan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drugom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aktivnom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transakcijom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koja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još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uvek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nije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commit-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ovana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endParaRPr lang="sr-Latn-RS" sz="2000" b="0" i="0" u="none" strike="noStrike" dirty="0">
              <a:solidFill>
                <a:srgbClr val="000000"/>
              </a:solidFill>
              <a:effectLst/>
            </a:endParaRPr>
          </a:p>
          <a:p>
            <a:pPr lvl="1"/>
            <a:r>
              <a:rPr lang="sr-Latn-RS" sz="2000" dirty="0">
                <a:solidFill>
                  <a:srgbClr val="000000"/>
                </a:solidFill>
              </a:rPr>
              <a:t>u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PostgreSQL-u se to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ne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</a:rPr>
              <a:t>može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dogoditi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jer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READ UNCOMMITTED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nije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podržan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sr-Latn-RS" sz="2000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en-US" b="1" i="1" u="none" strike="noStrike" dirty="0">
                <a:solidFill>
                  <a:srgbClr val="000000"/>
                </a:solidFill>
                <a:effectLst/>
              </a:rPr>
              <a:t>Nonrepeatable read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endParaRPr lang="sr-Latn-RS" b="0" i="0" u="none" strike="noStrike" dirty="0">
              <a:solidFill>
                <a:srgbClr val="000000"/>
              </a:solidFill>
              <a:effectLst/>
            </a:endParaRPr>
          </a:p>
          <a:p>
            <a:pPr lvl="1"/>
            <a:r>
              <a:rPr lang="sr-Latn-RS" sz="2000" dirty="0">
                <a:solidFill>
                  <a:srgbClr val="000000"/>
                </a:solidFill>
              </a:rPr>
              <a:t>d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ešava</a:t>
            </a:r>
            <a:r>
              <a:rPr lang="sr-Latn-RS" sz="2000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kada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tokom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transakcije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red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dva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puta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preuzme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vrednosti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unutar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reda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razlikuju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između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čitanja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. </a:t>
            </a:r>
            <a:endParaRPr lang="sr-Latn-RS" sz="2000" b="0" i="0" u="none" strike="noStrike" dirty="0">
              <a:solidFill>
                <a:srgbClr val="000000"/>
              </a:solidFill>
              <a:effectLst/>
            </a:endParaRPr>
          </a:p>
          <a:p>
            <a:pPr lvl="1"/>
            <a:r>
              <a:rPr lang="sr-Latn-RS" sz="2000" b="0" i="0" u="none" strike="noStrike" dirty="0">
                <a:solidFill>
                  <a:srgbClr val="000000"/>
                </a:solidFill>
                <a:effectLst/>
              </a:rPr>
              <a:t>j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avlja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nivou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izolacije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1" u="none" strike="noStrike" dirty="0">
                <a:solidFill>
                  <a:srgbClr val="000000"/>
                </a:solidFill>
                <a:effectLst/>
              </a:rPr>
              <a:t>READ COMMITTED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često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je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rezultat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ažuriranja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reda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nekoliko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puta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drugim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transakcijama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sr-Latn-RS" sz="2000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en-US" b="1" i="1" u="none" strike="noStrike" dirty="0">
                <a:solidFill>
                  <a:srgbClr val="000000"/>
                </a:solidFill>
                <a:effectLst/>
              </a:rPr>
              <a:t>Phantom read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endParaRPr lang="sr-Latn-RS" b="0" i="0" u="none" strike="noStrike" dirty="0">
              <a:solidFill>
                <a:srgbClr val="000000"/>
              </a:solidFill>
              <a:effectLst/>
            </a:endParaRPr>
          </a:p>
          <a:p>
            <a:pPr lvl="1"/>
            <a:r>
              <a:rPr lang="sr-Latn-RS" sz="2000" b="0" i="0" u="none" strike="noStrike" dirty="0">
                <a:solidFill>
                  <a:srgbClr val="000000"/>
                </a:solidFill>
                <a:effectLst/>
              </a:rPr>
              <a:t>d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ešava</a:t>
            </a:r>
            <a:r>
              <a:rPr lang="sr-Latn-RS" sz="2000" dirty="0">
                <a:solidFill>
                  <a:srgbClr val="000000"/>
                </a:solidFill>
              </a:rPr>
              <a:t> se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kada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novi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red (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ili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redovi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budu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izbrisani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od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trenutka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početka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transakcije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. Ovo je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često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rezultat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potvrđenih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dodavanja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novih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redova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praćenih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brisanjem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. </a:t>
            </a:r>
            <a:endParaRPr lang="sr-Latn-RS" sz="2000" b="0" i="0" u="none" strike="noStrike" dirty="0">
              <a:solidFill>
                <a:srgbClr val="000000"/>
              </a:solidFill>
              <a:effectLst/>
            </a:endParaRPr>
          </a:p>
          <a:p>
            <a:pPr lvl="1"/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kada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nekoliko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puta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pokušate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dobijete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skup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redova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u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okviru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iste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transakcije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vrati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drugačiji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rezultat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. </a:t>
            </a:r>
            <a:endParaRPr lang="sr-Latn-RS" sz="2000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9165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581" y="63500"/>
            <a:ext cx="9601200" cy="560444"/>
          </a:xfrm>
        </p:spPr>
        <p:txBody>
          <a:bodyPr/>
          <a:lstStyle/>
          <a:p>
            <a:r>
              <a:rPr lang="sr-Latn-RS" sz="3200" dirty="0"/>
              <a:t>Nivoi izolacije transakcija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699" y="623944"/>
            <a:ext cx="9726855" cy="5294256"/>
          </a:xfrm>
        </p:spPr>
        <p:txBody>
          <a:bodyPr>
            <a:noAutofit/>
          </a:bodyPr>
          <a:lstStyle/>
          <a:p>
            <a:r>
              <a:rPr lang="en-US" sz="2200" b="1" i="1" u="none" strike="noStrike" dirty="0">
                <a:solidFill>
                  <a:srgbClr val="000000"/>
                </a:solidFill>
                <a:effectLst/>
              </a:rPr>
              <a:t>Phantom read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: </a:t>
            </a:r>
            <a:endParaRPr lang="sr-Latn-RS" sz="2200" b="0" i="0" u="none" strike="noStrike" dirty="0">
              <a:solidFill>
                <a:srgbClr val="000000"/>
              </a:solidFill>
              <a:effectLst/>
            </a:endParaRPr>
          </a:p>
          <a:p>
            <a:pPr lvl="1"/>
            <a:r>
              <a:rPr lang="sr-Latn-RS" sz="2200" dirty="0">
                <a:solidFill>
                  <a:srgbClr val="000000"/>
                </a:solidFill>
              </a:rPr>
              <a:t>p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o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standardnoj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SQL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definiciji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phantom read se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dešava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nivoima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1" u="none" strike="noStrike" dirty="0">
                <a:solidFill>
                  <a:srgbClr val="000000"/>
                </a:solidFill>
                <a:effectLst/>
              </a:rPr>
              <a:t>READ COMMITTED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1" u="none" strike="noStrike" dirty="0">
                <a:solidFill>
                  <a:srgbClr val="000000"/>
                </a:solidFill>
                <a:effectLst/>
              </a:rPr>
              <a:t>REPEATABLE READ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. U PostgreSQL-u se </a:t>
            </a:r>
            <a:r>
              <a:rPr lang="en-US" sz="2200" b="0" i="1" u="none" strike="noStrike" dirty="0">
                <a:solidFill>
                  <a:srgbClr val="000000"/>
                </a:solidFill>
                <a:effectLst/>
              </a:rPr>
              <a:t>phantom read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javlja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samo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u </a:t>
            </a:r>
            <a:r>
              <a:rPr lang="en-US" sz="2200" b="0" i="1" u="none" strike="noStrike" dirty="0">
                <a:solidFill>
                  <a:srgbClr val="000000"/>
                </a:solidFill>
                <a:effectLst/>
              </a:rPr>
              <a:t>READ COMMITTED</a:t>
            </a:r>
            <a:endParaRPr lang="sr-Latn-RS" sz="2200" b="0" i="1" u="none" strike="noStrike" dirty="0">
              <a:solidFill>
                <a:srgbClr val="000000"/>
              </a:solidFill>
              <a:effectLst/>
            </a:endParaRPr>
          </a:p>
          <a:p>
            <a:r>
              <a:rPr lang="en-US" sz="2200" b="1" i="1" u="none" strike="noStrike" dirty="0">
                <a:solidFill>
                  <a:srgbClr val="000000"/>
                </a:solidFill>
                <a:effectLst/>
              </a:rPr>
              <a:t>Serialization anomaly: </a:t>
            </a:r>
            <a:endParaRPr lang="sr-Latn-RS" sz="2200" b="1" i="1" u="none" strike="noStrike" dirty="0">
              <a:solidFill>
                <a:srgbClr val="000000"/>
              </a:solidFill>
              <a:effectLst/>
            </a:endParaRPr>
          </a:p>
          <a:p>
            <a:pPr lvl="1"/>
            <a:r>
              <a:rPr lang="sr-Latn-RS" sz="2200" dirty="0">
                <a:solidFill>
                  <a:srgbClr val="000000"/>
                </a:solidFill>
              </a:rPr>
              <a:t>d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ešava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kada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postoji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grupa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transakcija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gde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je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krajnji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rezulatat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nekonzistentan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odnosno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različit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u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zavisnosti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od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redosleda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kojim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transakcije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izvršavaju</a:t>
            </a:r>
            <a:endParaRPr lang="sr-Latn-RS" sz="2200" dirty="0">
              <a:solidFill>
                <a:srgbClr val="000000"/>
              </a:solidFill>
            </a:endParaRPr>
          </a:p>
          <a:p>
            <a:pPr lvl="1"/>
            <a:r>
              <a:rPr lang="sr-Latn-RS" sz="2200" b="0" i="0" u="none" strike="noStrike" dirty="0">
                <a:solidFill>
                  <a:srgbClr val="000000"/>
                </a:solidFill>
                <a:effectLst/>
              </a:rPr>
              <a:t>m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ože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desiti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u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slučaju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1" u="none" strike="noStrike" dirty="0">
                <a:solidFill>
                  <a:srgbClr val="000000"/>
                </a:solidFill>
                <a:effectLst/>
              </a:rPr>
              <a:t>REPEATABLE READ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-a</a:t>
            </a:r>
            <a:endParaRPr lang="sr-Latn-RS" sz="2200" b="0" i="0" u="none" strike="noStrike" dirty="0">
              <a:solidFill>
                <a:srgbClr val="000000"/>
              </a:solidFill>
              <a:effectLst/>
            </a:endParaRPr>
          </a:p>
          <a:p>
            <a:pPr marL="365760" lvl="1" indent="0">
              <a:buNone/>
            </a:pPr>
            <a:endParaRPr lang="sr-Latn-RS" sz="2200" dirty="0"/>
          </a:p>
        </p:txBody>
      </p:sp>
    </p:spTree>
    <p:extLst>
      <p:ext uri="{BB962C8B-B14F-4D97-AF65-F5344CB8AC3E}">
        <p14:creationId xmlns:p14="http://schemas.microsoft.com/office/powerpoint/2010/main" val="316134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87F8D9-60E8-454B-9AD4-EEC1BB21F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61938" y="0"/>
            <a:ext cx="7094862" cy="628458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E4DCE3-FF27-4F5F-9C17-0ADC793F9FD7}"/>
              </a:ext>
            </a:extLst>
          </p:cNvPr>
          <p:cNvSpPr txBox="1"/>
          <p:nvPr/>
        </p:nvSpPr>
        <p:spPr>
          <a:xfrm>
            <a:off x="400722" y="114761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nonrepeatable 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50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DE4DCE3-FF27-4F5F-9C17-0ADC793F9FD7}"/>
              </a:ext>
            </a:extLst>
          </p:cNvPr>
          <p:cNvSpPr txBox="1"/>
          <p:nvPr/>
        </p:nvSpPr>
        <p:spPr>
          <a:xfrm>
            <a:off x="-146629" y="1287345"/>
            <a:ext cx="31802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sr-Latn-RS" sz="2200" b="0" i="0" u="none" strike="noStrike" dirty="0">
                <a:solidFill>
                  <a:srgbClr val="000000"/>
                </a:solidFill>
                <a:effectLst/>
              </a:rPr>
              <a:t>    </a:t>
            </a:r>
            <a:r>
              <a:rPr lang="sr-Latn-RS" sz="2200" b="1" i="1" u="none" strike="noStrike" dirty="0">
                <a:solidFill>
                  <a:srgbClr val="000000"/>
                </a:solidFill>
                <a:effectLst/>
              </a:rPr>
              <a:t>phantom</a:t>
            </a:r>
            <a:r>
              <a:rPr lang="en-US" sz="2200" b="1" i="1" u="none" strike="noStrike" dirty="0">
                <a:solidFill>
                  <a:srgbClr val="000000"/>
                </a:solidFill>
                <a:effectLst/>
              </a:rPr>
              <a:t> read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212DD-D560-44CF-8EC3-11FDE2C24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834" y="0"/>
            <a:ext cx="705802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1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Sadržaj prezentacije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Transakcije</a:t>
            </a:r>
            <a:endParaRPr lang="sr-Latn-RS" sz="2800" dirty="0"/>
          </a:p>
          <a:p>
            <a:r>
              <a:rPr lang="en-US" sz="2800" dirty="0" err="1"/>
              <a:t>Transakcije</a:t>
            </a:r>
            <a:r>
              <a:rPr lang="en-US" sz="2800" dirty="0"/>
              <a:t> </a:t>
            </a:r>
            <a:r>
              <a:rPr lang="sr-Latn-RS" sz="2800" dirty="0"/>
              <a:t>PostgreSQL</a:t>
            </a:r>
            <a:r>
              <a:rPr lang="en-US" sz="2800" dirty="0"/>
              <a:t>-a</a:t>
            </a:r>
          </a:p>
          <a:p>
            <a:r>
              <a:rPr lang="en-US" sz="2800" dirty="0" err="1"/>
              <a:t>Transakcije</a:t>
            </a:r>
            <a:r>
              <a:rPr lang="en-US" sz="2800" dirty="0"/>
              <a:t> </a:t>
            </a:r>
            <a:r>
              <a:rPr lang="en-US" sz="2800" dirty="0" err="1"/>
              <a:t>i</a:t>
            </a:r>
            <a:r>
              <a:rPr lang="en-US" sz="2800" dirty="0"/>
              <a:t> </a:t>
            </a:r>
            <a:r>
              <a:rPr lang="en-US" sz="2800" dirty="0" err="1"/>
              <a:t>konkurentnost</a:t>
            </a:r>
            <a:endParaRPr lang="sr-Latn-RS" sz="2800" dirty="0"/>
          </a:p>
          <a:p>
            <a:r>
              <a:rPr lang="en-US" sz="2800" dirty="0" err="1"/>
              <a:t>Nivoi</a:t>
            </a:r>
            <a:r>
              <a:rPr lang="en-US" sz="2800" dirty="0"/>
              <a:t> </a:t>
            </a:r>
            <a:r>
              <a:rPr lang="en-US" sz="2800" dirty="0" err="1"/>
              <a:t>izolacije</a:t>
            </a:r>
            <a:r>
              <a:rPr lang="en-US" sz="2800" dirty="0"/>
              <a:t> </a:t>
            </a:r>
            <a:r>
              <a:rPr lang="en-US" sz="2800" dirty="0" err="1"/>
              <a:t>transakcija</a:t>
            </a:r>
            <a:endParaRPr lang="sr-Latn-RS" sz="2800" dirty="0"/>
          </a:p>
          <a:p>
            <a:r>
              <a:rPr lang="en-US" sz="2800" dirty="0" err="1"/>
              <a:t>Mehanizmi</a:t>
            </a:r>
            <a:r>
              <a:rPr lang="en-US" sz="2800" dirty="0"/>
              <a:t> </a:t>
            </a:r>
            <a:r>
              <a:rPr lang="en-US" sz="2800" dirty="0" err="1"/>
              <a:t>eksplicitnog</a:t>
            </a:r>
            <a:r>
              <a:rPr lang="en-US" sz="2800" dirty="0"/>
              <a:t> </a:t>
            </a:r>
            <a:r>
              <a:rPr lang="en-US" sz="2800" dirty="0" err="1"/>
              <a:t>zaklju</a:t>
            </a:r>
            <a:r>
              <a:rPr lang="sr-Latn-RS" sz="2800" dirty="0"/>
              <a:t>čavanja</a:t>
            </a:r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DE4DCE3-FF27-4F5F-9C17-0ADC793F9FD7}"/>
              </a:ext>
            </a:extLst>
          </p:cNvPr>
          <p:cNvSpPr txBox="1"/>
          <p:nvPr/>
        </p:nvSpPr>
        <p:spPr>
          <a:xfrm>
            <a:off x="387275" y="1287345"/>
            <a:ext cx="24527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 sz="2000" b="0" i="0" u="none" strike="noStrike" dirty="0">
                <a:solidFill>
                  <a:srgbClr val="000000"/>
                </a:solidFill>
                <a:effectLst/>
              </a:rPr>
              <a:t>Isti primer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, a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nivo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izolovanosti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sr-Latn-RS" sz="2000" b="0" i="0" u="none" strike="noStrike" dirty="0">
                <a:solidFill>
                  <a:srgbClr val="000000"/>
                </a:solidFill>
                <a:effectLst/>
              </a:rPr>
              <a:t>postavljen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SERIALIZABLE 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2A1378-215F-4DDA-92D8-D200061D7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657" y="0"/>
            <a:ext cx="711517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7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581" y="63500"/>
            <a:ext cx="9601200" cy="560444"/>
          </a:xfrm>
        </p:spPr>
        <p:txBody>
          <a:bodyPr/>
          <a:lstStyle/>
          <a:p>
            <a:r>
              <a:rPr lang="sr-Latn-RS" sz="3200" dirty="0"/>
              <a:t>Nivoi izolacije transakcija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699" y="623944"/>
            <a:ext cx="9726855" cy="5294256"/>
          </a:xfrm>
        </p:spPr>
        <p:txBody>
          <a:bodyPr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sr-Latn-RS" sz="2200" b="0" i="0" u="none" strike="noStrike" dirty="0">
              <a:solidFill>
                <a:srgbClr val="000000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sr-Latn-RS" sz="2200" dirty="0">
              <a:solidFill>
                <a:srgbClr val="000000"/>
              </a:solidFill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U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sledećoj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tabeli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dat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je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prikaz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kom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nivou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izolacije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može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naći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svaki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od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efekata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kojima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smo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pričali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:</a:t>
            </a:r>
            <a:endParaRPr lang="en-US" sz="2200" b="0" dirty="0">
              <a:effectLst/>
            </a:endParaRPr>
          </a:p>
          <a:p>
            <a:pPr marL="45720" indent="0">
              <a:buNone/>
            </a:pPr>
            <a:endParaRPr lang="sr-Latn-RS" sz="22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6B2E5D2-513A-4DA2-B388-33AE6A099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52" y="2213666"/>
            <a:ext cx="10403147" cy="195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16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DE4DCE3-FF27-4F5F-9C17-0ADC793F9FD7}"/>
              </a:ext>
            </a:extLst>
          </p:cNvPr>
          <p:cNvSpPr txBox="1"/>
          <p:nvPr/>
        </p:nvSpPr>
        <p:spPr>
          <a:xfrm>
            <a:off x="387275" y="1287345"/>
            <a:ext cx="24527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 sz="2200" b="0" i="0" u="none" strike="noStrike" dirty="0">
                <a:solidFill>
                  <a:srgbClr val="000000"/>
                </a:solidFill>
                <a:effectLst/>
              </a:rPr>
              <a:t>WRITE SKEW</a:t>
            </a:r>
            <a:endParaRPr lang="en-US" sz="22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2DD6ECC-76DE-40F7-A7AD-72068A2E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4" y="1765544"/>
            <a:ext cx="4408842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D74D4E-42BB-402F-8C99-F054D8F3C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696" y="62156"/>
            <a:ext cx="7719814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DE4DCE3-FF27-4F5F-9C17-0ADC793F9FD7}"/>
              </a:ext>
            </a:extLst>
          </p:cNvPr>
          <p:cNvSpPr txBox="1"/>
          <p:nvPr/>
        </p:nvSpPr>
        <p:spPr>
          <a:xfrm>
            <a:off x="172122" y="308399"/>
            <a:ext cx="24527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 sz="2000" b="0" i="0" u="none" strike="noStrike" dirty="0">
                <a:solidFill>
                  <a:srgbClr val="000000"/>
                </a:solidFill>
                <a:effectLst/>
              </a:rPr>
              <a:t>Rezultat:</a:t>
            </a:r>
            <a:endParaRPr lang="en-US" sz="2000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2F571E0-C6AD-4F75-90C0-0C69D9E0E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7" y="693120"/>
            <a:ext cx="4018501" cy="41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301A7E-CD79-4A12-B279-575E19021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875" y="0"/>
            <a:ext cx="7774592" cy="62898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400D9D-B6D1-4EED-B68A-95C1EE1DDD1A}"/>
              </a:ext>
            </a:extLst>
          </p:cNvPr>
          <p:cNvSpPr txBox="1"/>
          <p:nvPr/>
        </p:nvSpPr>
        <p:spPr>
          <a:xfrm>
            <a:off x="101998" y="4841479"/>
            <a:ext cx="38727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0" i="0" u="none" strike="noStrike" dirty="0">
                <a:solidFill>
                  <a:srgbClr val="000000"/>
                </a:solidFill>
                <a:effectLst/>
              </a:rPr>
              <a:t>Sada ponovimo isti primer sa 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</a:rPr>
              <a:t>serializable: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5178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581" y="63500"/>
            <a:ext cx="9601200" cy="560444"/>
          </a:xfrm>
        </p:spPr>
        <p:txBody>
          <a:bodyPr/>
          <a:lstStyle/>
          <a:p>
            <a:r>
              <a:rPr lang="en-US" sz="3200" dirty="0" err="1"/>
              <a:t>Mehanizmi</a:t>
            </a:r>
            <a:r>
              <a:rPr lang="en-US" sz="3200" dirty="0"/>
              <a:t> </a:t>
            </a:r>
            <a:r>
              <a:rPr lang="en-US" sz="3200" dirty="0" err="1"/>
              <a:t>eksplicitnog</a:t>
            </a:r>
            <a:r>
              <a:rPr lang="en-US" sz="3200" dirty="0"/>
              <a:t> </a:t>
            </a:r>
            <a:r>
              <a:rPr lang="en-US" sz="3200" dirty="0" err="1"/>
              <a:t>zaklju</a:t>
            </a:r>
            <a:r>
              <a:rPr lang="sr-Latn-RS" sz="3200" dirty="0"/>
              <a:t>čavanja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899" y="623944"/>
            <a:ext cx="9726855" cy="4756374"/>
          </a:xfrm>
        </p:spPr>
        <p:txBody>
          <a:bodyPr>
            <a:noAutofit/>
          </a:bodyPr>
          <a:lstStyle/>
          <a:p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U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slučajevima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kada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MVCC ne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obezbeđuje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ponašanje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kakvo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želimo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možemo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eksplicitno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kontrolisati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zaključavanje</a:t>
            </a:r>
            <a:endParaRPr lang="sr-Latn-RS" sz="2200" b="0" i="0" u="none" strike="noStrike" dirty="0">
              <a:solidFill>
                <a:srgbClr val="000000"/>
              </a:solidFill>
              <a:effectLst/>
            </a:endParaRPr>
          </a:p>
          <a:p>
            <a:pPr marL="45720" indent="0">
              <a:buNone/>
            </a:pPr>
            <a:endParaRPr lang="sr-Latn-RS" sz="2200" b="0" i="0" u="none" strike="noStrike" dirty="0">
              <a:solidFill>
                <a:srgbClr val="000000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 PostgreSQL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nudi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tri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mehanizma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zaključavanja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to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su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:</a:t>
            </a:r>
            <a:endParaRPr lang="sr-Latn-RS" sz="2200" i="0" u="none" strike="noStrike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Table-level locks</a:t>
            </a:r>
          </a:p>
          <a:p>
            <a:pPr lvl="1" fontAlgn="base">
              <a:spcBef>
                <a:spcPts val="0"/>
              </a:spcBef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Row-level locks</a:t>
            </a:r>
          </a:p>
          <a:p>
            <a:pPr lvl="1" fontAlgn="base">
              <a:spcBef>
                <a:spcPts val="0"/>
              </a:spcBef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Advisory locks</a:t>
            </a:r>
          </a:p>
          <a:p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PostgreSQL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tabelu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implicitno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zaključava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kada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poziva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bilo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koju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SQL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naredbu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. </a:t>
            </a:r>
            <a:endParaRPr lang="sr-Latn-RS" sz="2200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Tabelu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zaključava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pomoću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najmanje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restriktivnog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režima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radi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poboljšanja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paralelnosti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. </a:t>
            </a:r>
            <a:endParaRPr lang="sr-Latn-RS" sz="2200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Kada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programer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želi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restriktivnije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zaključavanje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tada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može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koristiti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LOCK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komanda</a:t>
            </a:r>
            <a:r>
              <a:rPr lang="sr-Latn-RS" sz="2200" dirty="0">
                <a:solidFill>
                  <a:srgbClr val="000000"/>
                </a:solidFill>
              </a:rPr>
              <a:t>:</a:t>
            </a:r>
          </a:p>
          <a:p>
            <a:pPr marL="4572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1" u="none" strike="noStrike" dirty="0">
                <a:solidFill>
                  <a:srgbClr val="000000"/>
                </a:solidFill>
                <a:effectLst/>
              </a:rPr>
              <a:t>LOCK [ TABLE ] [ ONLY ] name [ * ] [, ...] [ IN </a:t>
            </a:r>
            <a:r>
              <a:rPr lang="en-US" sz="2200" b="0" i="1" u="none" strike="noStrike" dirty="0" err="1">
                <a:solidFill>
                  <a:srgbClr val="000000"/>
                </a:solidFill>
                <a:effectLst/>
              </a:rPr>
              <a:t>lockmode</a:t>
            </a:r>
            <a:r>
              <a:rPr lang="en-US" sz="2200" b="0" i="1" u="none" strike="noStrike" dirty="0">
                <a:solidFill>
                  <a:srgbClr val="000000"/>
                </a:solidFill>
                <a:effectLst/>
              </a:rPr>
              <a:t> MODE ] [ NOWAIT ]</a:t>
            </a:r>
            <a:endParaRPr lang="en-US" sz="2200" b="0" i="1" dirty="0">
              <a:effectLst/>
            </a:endParaRPr>
          </a:p>
          <a:p>
            <a:pPr marL="45720" indent="0">
              <a:buNone/>
            </a:pPr>
            <a:endParaRPr lang="sr-Latn-RS" sz="2200" dirty="0"/>
          </a:p>
        </p:txBody>
      </p:sp>
    </p:spTree>
    <p:extLst>
      <p:ext uri="{BB962C8B-B14F-4D97-AF65-F5344CB8AC3E}">
        <p14:creationId xmlns:p14="http://schemas.microsoft.com/office/powerpoint/2010/main" val="427924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581" y="63500"/>
            <a:ext cx="9601200" cy="377564"/>
          </a:xfrm>
        </p:spPr>
        <p:txBody>
          <a:bodyPr>
            <a:normAutofit fontScale="90000"/>
          </a:bodyPr>
          <a:lstStyle/>
          <a:p>
            <a:r>
              <a:rPr lang="sr-Latn-RS" sz="3200" dirty="0"/>
              <a:t>Modeli </a:t>
            </a:r>
            <a:r>
              <a:rPr lang="en-US" sz="3200" dirty="0" err="1"/>
              <a:t>zaklju</a:t>
            </a:r>
            <a:r>
              <a:rPr lang="sr-Latn-RS" sz="3200" dirty="0"/>
              <a:t>čavanja Tabela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638" y="636643"/>
            <a:ext cx="11998362" cy="5584713"/>
          </a:xfrm>
        </p:spPr>
        <p:txBody>
          <a:bodyPr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ACCESS SHARE: </a:t>
            </a:r>
            <a:endParaRPr lang="sr-Latn-RS" sz="2200" b="0" i="0" u="none" strike="noStrike" dirty="0">
              <a:solidFill>
                <a:srgbClr val="000000"/>
              </a:solidFill>
              <a:effectLst/>
            </a:endParaRPr>
          </a:p>
          <a:p>
            <a:pPr lvl="1" fontAlgn="base">
              <a:spcBef>
                <a:spcPts val="0"/>
              </a:spcBef>
            </a:pP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Ovaj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režim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koristi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kada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pokrene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SELECT.</a:t>
            </a:r>
            <a:endParaRPr lang="sr-Latn-RS" sz="2200" b="0" i="0" u="none" strike="noStrike" dirty="0">
              <a:solidFill>
                <a:srgbClr val="000000"/>
              </a:solidFill>
              <a:effectLst/>
            </a:endParaRPr>
          </a:p>
          <a:p>
            <a:pPr marL="4572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sr-Latn-RS" sz="22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ROW SHARE: </a:t>
            </a:r>
            <a:endParaRPr lang="sr-Latn-RS" sz="2200" b="0" i="0" u="none" strike="noStrike" dirty="0">
              <a:solidFill>
                <a:srgbClr val="000000"/>
              </a:solidFill>
              <a:effectLst/>
            </a:endParaRPr>
          </a:p>
          <a:p>
            <a:pPr lvl="1" fontAlgn="base">
              <a:spcBef>
                <a:spcPts val="0"/>
              </a:spcBef>
            </a:pP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koristi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kod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naredbi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SELECT FOR UPDATE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SELECT FOR SHARE</a:t>
            </a:r>
            <a:endParaRPr lang="sr-Latn-RS" sz="2200" b="0" i="0" u="none" strike="noStrike" dirty="0">
              <a:solidFill>
                <a:srgbClr val="000000"/>
              </a:solidFill>
              <a:effectLst/>
            </a:endParaRPr>
          </a:p>
          <a:p>
            <a:pPr marL="4572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22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ROW EXCLUSIVE: </a:t>
            </a:r>
            <a:endParaRPr lang="sr-Latn-RS" sz="2200" b="0" i="0" u="none" strike="noStrike" dirty="0">
              <a:solidFill>
                <a:srgbClr val="000000"/>
              </a:solidFill>
              <a:effectLst/>
            </a:endParaRPr>
          </a:p>
          <a:p>
            <a:pPr lvl="1" fontAlgn="base">
              <a:spcBef>
                <a:spcPts val="0"/>
              </a:spcBef>
            </a:pP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Koristi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kod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UPDATE, DELETE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INSERT </a:t>
            </a:r>
            <a:endParaRPr lang="sr-Latn-RS" sz="2200" b="0" i="0" u="none" strike="noStrike" dirty="0">
              <a:solidFill>
                <a:srgbClr val="000000"/>
              </a:solidFill>
              <a:effectLst/>
            </a:endParaRPr>
          </a:p>
          <a:p>
            <a:pPr marL="4572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22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SHARE UPDATE EXCLUSIVE</a:t>
            </a:r>
            <a:r>
              <a:rPr lang="sr-Latn-RS" sz="2200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lvl="1" fontAlgn="base">
              <a:spcBef>
                <a:spcPts val="0"/>
              </a:spcBef>
            </a:pP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Koristi</a:t>
            </a:r>
            <a:r>
              <a:rPr lang="sr-Latn-RS" sz="2200" b="0" i="0" u="none" strike="noStrike" dirty="0">
                <a:solidFill>
                  <a:srgbClr val="000000"/>
                </a:solidFill>
                <a:effectLst/>
              </a:rPr>
              <a:t> se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za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zaštitu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tabele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od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istovremenih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promena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šeme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. VACUUM(bez FULL-a),  ANALYZE,CREATE INDEX CONCURRENTLY, CREATE STATISTICS, ALTER TABLE, VALIDATE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varijante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ALTER TABLE.</a:t>
            </a:r>
            <a:endParaRPr lang="sr-Latn-RS" sz="2200" b="0" i="0" u="none" strike="noStrike" dirty="0">
              <a:solidFill>
                <a:srgbClr val="000000"/>
              </a:solidFill>
              <a:effectLst/>
            </a:endParaRPr>
          </a:p>
          <a:p>
            <a:pPr marL="4572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22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SHARE: </a:t>
            </a:r>
            <a:endParaRPr lang="sr-Latn-RS" sz="2200" dirty="0">
              <a:solidFill>
                <a:srgbClr val="000000"/>
              </a:solidFill>
            </a:endParaRPr>
          </a:p>
          <a:p>
            <a:pPr lvl="1" fontAlgn="base">
              <a:spcBef>
                <a:spcPts val="0"/>
              </a:spcBef>
            </a:pPr>
            <a:r>
              <a:rPr lang="sr-Latn-RS" sz="2200" b="0" i="0" u="none" strike="noStrike" dirty="0">
                <a:solidFill>
                  <a:srgbClr val="000000"/>
                </a:solidFill>
                <a:effectLst/>
              </a:rPr>
              <a:t>K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oristi</a:t>
            </a:r>
            <a:r>
              <a:rPr lang="sr-Latn-RS" sz="2200" b="0" i="0" u="none" strike="noStrike" dirty="0">
                <a:solidFill>
                  <a:srgbClr val="000000"/>
                </a:solidFill>
                <a:effectLst/>
              </a:rPr>
              <a:t> se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za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zaštitu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tabele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od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istovremenih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promena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podataka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. </a:t>
            </a:r>
            <a:endParaRPr lang="sr-Latn-RS" sz="2200" b="0" i="0" u="none" strike="noStrike" dirty="0">
              <a:solidFill>
                <a:srgbClr val="000000"/>
              </a:solidFill>
              <a:effectLst/>
            </a:endParaRPr>
          </a:p>
          <a:p>
            <a:pPr lvl="1" fontAlgn="base">
              <a:spcBef>
                <a:spcPts val="0"/>
              </a:spcBef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CREATE INDEX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koristi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share. </a:t>
            </a:r>
            <a:endParaRPr lang="sr-Latn-RS" sz="2200" b="0" i="0" u="none" strike="noStrike" dirty="0">
              <a:solidFill>
                <a:srgbClr val="000000"/>
              </a:solidFill>
              <a:effectLst/>
            </a:endParaRPr>
          </a:p>
          <a:p>
            <a:pPr marL="45720" indent="0">
              <a:buNone/>
            </a:pPr>
            <a:endParaRPr lang="sr-Latn-RS" sz="2200" dirty="0"/>
          </a:p>
        </p:txBody>
      </p:sp>
    </p:spTree>
    <p:extLst>
      <p:ext uri="{BB962C8B-B14F-4D97-AF65-F5344CB8AC3E}">
        <p14:creationId xmlns:p14="http://schemas.microsoft.com/office/powerpoint/2010/main" val="145516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581" y="63500"/>
            <a:ext cx="9601200" cy="377564"/>
          </a:xfrm>
        </p:spPr>
        <p:txBody>
          <a:bodyPr>
            <a:normAutofit fontScale="90000"/>
          </a:bodyPr>
          <a:lstStyle/>
          <a:p>
            <a:r>
              <a:rPr lang="sr-Latn-RS" sz="3200" dirty="0"/>
              <a:t>Modeli </a:t>
            </a:r>
            <a:r>
              <a:rPr lang="en-US" sz="3200" dirty="0" err="1"/>
              <a:t>zaklju</a:t>
            </a:r>
            <a:r>
              <a:rPr lang="sr-Latn-RS" sz="3200" dirty="0"/>
              <a:t>čavanja Tabela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819" y="68175"/>
            <a:ext cx="11998362" cy="6079564"/>
          </a:xfrm>
        </p:spPr>
        <p:txBody>
          <a:bodyPr>
            <a:noAutofit/>
          </a:bodyPr>
          <a:lstStyle/>
          <a:p>
            <a:pPr marL="4572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SHARE ROW EXCLUSIVE: </a:t>
            </a:r>
            <a:endParaRPr lang="sr-Latn-RS" sz="1800" b="0" i="0" u="none" strike="noStrike" dirty="0">
              <a:solidFill>
                <a:srgbClr val="000000"/>
              </a:solidFill>
              <a:effectLst/>
            </a:endParaRPr>
          </a:p>
          <a:p>
            <a:pPr lvl="1" fontAlgn="base">
              <a:spcBef>
                <a:spcPts val="0"/>
              </a:spcBef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Ovaj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model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štiti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tabelu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istovremenih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promena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podataka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istovremeno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može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držati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jedna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sesija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endParaRPr lang="sr-Latn-RS" b="0" i="0" u="none" strike="noStrike" dirty="0">
              <a:solidFill>
                <a:srgbClr val="000000"/>
              </a:solidFill>
              <a:effectLst/>
            </a:endParaRPr>
          </a:p>
          <a:p>
            <a:pPr lvl="1" fontAlgn="base">
              <a:spcBef>
                <a:spcPts val="0"/>
              </a:spcBef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Koristi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 u CREATE COLLATION, CREATE TRIGGER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mnogim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oblicima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ALTER TABLE.</a:t>
            </a:r>
            <a:endParaRPr lang="sr-Latn-RS" b="0" i="0" u="none" strike="noStrike" dirty="0">
              <a:solidFill>
                <a:srgbClr val="000000"/>
              </a:solidFill>
              <a:effectLst/>
            </a:endParaRPr>
          </a:p>
          <a:p>
            <a:pPr marL="4572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EXCLUSIVE: </a:t>
            </a:r>
            <a:endParaRPr lang="sr-Latn-RS" sz="1800" b="0" i="0" u="none" strike="noStrike" dirty="0">
              <a:solidFill>
                <a:srgbClr val="000000"/>
              </a:solidFill>
              <a:effectLst/>
            </a:endParaRPr>
          </a:p>
          <a:p>
            <a:pPr lvl="1" fontAlgn="base">
              <a:spcBef>
                <a:spcPts val="0"/>
              </a:spcBef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Koristi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REFRESH MATERIALIZED VIEW CONCURRENTLY</a:t>
            </a:r>
            <a:endParaRPr lang="sr-Latn-RS" b="0" i="0" u="none" strike="noStrike" dirty="0">
              <a:solidFill>
                <a:srgbClr val="000000"/>
              </a:solidFill>
              <a:effectLst/>
            </a:endParaRPr>
          </a:p>
          <a:p>
            <a:pPr lvl="1" fontAlgn="base">
              <a:spcBef>
                <a:spcPts val="0"/>
              </a:spcBef>
            </a:pPr>
            <a:r>
              <a:rPr lang="sr-Latn-RS" dirty="0">
                <a:solidFill>
                  <a:srgbClr val="000000"/>
                </a:solidFill>
              </a:rPr>
              <a:t>O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mogućava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čitanje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podataka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tabele</a:t>
            </a:r>
            <a:endParaRPr lang="sr-Latn-RS" b="0" i="0" u="none" strike="noStrike" dirty="0">
              <a:solidFill>
                <a:srgbClr val="000000"/>
              </a:solidFill>
              <a:effectLst/>
            </a:endParaRPr>
          </a:p>
          <a:p>
            <a:pPr marL="4572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ACCESS EXCLUSIVE</a:t>
            </a:r>
            <a:endParaRPr lang="sr-Latn-RS" sz="1800" b="0" i="0" u="none" strike="noStrike" dirty="0">
              <a:solidFill>
                <a:srgbClr val="000000"/>
              </a:solidFill>
              <a:effectLst/>
            </a:endParaRPr>
          </a:p>
          <a:p>
            <a:pPr lvl="1" fontAlgn="base">
              <a:spcBef>
                <a:spcPts val="0"/>
              </a:spcBef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garantuje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podatke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drži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jedini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transakcija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bilo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koji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način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pristupa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tabeli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endParaRPr lang="sr-Latn-RS" b="0" i="0" u="none" strike="noStrike" dirty="0">
              <a:solidFill>
                <a:srgbClr val="000000"/>
              </a:solidFill>
              <a:effectLst/>
            </a:endParaRPr>
          </a:p>
          <a:p>
            <a:pPr lvl="1" fontAlgn="base">
              <a:spcBef>
                <a:spcPts val="0"/>
              </a:spcBef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Koriste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DROP TABLE, TRUNCATE, REINDEX, CLUSTER, VACUUM FULL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REFRESH MATERIALIZED VIEW.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Mnogi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oblici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ALTER TABLE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takođe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koriste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ovaj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model</a:t>
            </a:r>
            <a:endParaRPr lang="sr-Latn-RS" b="0" i="0" u="none" strike="noStrike" dirty="0">
              <a:solidFill>
                <a:srgbClr val="000000"/>
              </a:solidFill>
              <a:effectLst/>
            </a:endParaRPr>
          </a:p>
          <a:p>
            <a:pPr lvl="1" fontAlgn="base">
              <a:spcBef>
                <a:spcPts val="0"/>
              </a:spcBef>
            </a:pPr>
            <a:r>
              <a:rPr lang="sr-Latn-RS" b="0" i="0" u="none" strike="noStrike" dirty="0">
                <a:solidFill>
                  <a:srgbClr val="000000"/>
                </a:solidFill>
                <a:effectLst/>
              </a:rPr>
              <a:t>P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odrazumevani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način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zaključavanja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za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komandu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LOCK TABLE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 ne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navode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eksplicitno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drugi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režim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7F67F5-A231-4B45-BEF4-25D37280F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9" y="3750043"/>
            <a:ext cx="11283875" cy="245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DE4DCE3-FF27-4F5F-9C17-0ADC793F9FD7}"/>
              </a:ext>
            </a:extLst>
          </p:cNvPr>
          <p:cNvSpPr txBox="1"/>
          <p:nvPr/>
        </p:nvSpPr>
        <p:spPr>
          <a:xfrm>
            <a:off x="387275" y="1287345"/>
            <a:ext cx="245274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Na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sledećem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primeru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videćemo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šta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će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desiti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ako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uradimo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DROP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tabele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iz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koje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čitaju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podaci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:</a:t>
            </a:r>
            <a:endParaRPr lang="en-US" sz="2200" b="0" dirty="0">
              <a:effectLst/>
            </a:endParaRPr>
          </a:p>
          <a:p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CC0B2A-0A89-495C-AAF0-62A8F982E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167" y="0"/>
            <a:ext cx="7694239" cy="625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9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DE4DCE3-FF27-4F5F-9C17-0ADC793F9FD7}"/>
              </a:ext>
            </a:extLst>
          </p:cNvPr>
          <p:cNvSpPr txBox="1"/>
          <p:nvPr/>
        </p:nvSpPr>
        <p:spPr>
          <a:xfrm>
            <a:off x="251808" y="2566357"/>
            <a:ext cx="24527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 sz="2200" b="0" i="0" u="none" strike="noStrike" dirty="0">
                <a:solidFill>
                  <a:srgbClr val="000000"/>
                </a:solidFill>
                <a:effectLst/>
              </a:rPr>
              <a:t>Prikaz informacija o lock-u</a:t>
            </a:r>
            <a:endParaRPr lang="en-US" sz="2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60979E-D517-459E-8125-FC7D988C1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628" y="758041"/>
            <a:ext cx="6197272" cy="129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10D8888-441F-435B-9185-239442629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227" y="2301706"/>
            <a:ext cx="7704711" cy="129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A1BDFD7-A2EC-4A5A-BAFC-3EDFA3840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628" y="3673920"/>
            <a:ext cx="7168243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86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581" y="63500"/>
            <a:ext cx="9601200" cy="377564"/>
          </a:xfrm>
        </p:spPr>
        <p:txBody>
          <a:bodyPr>
            <a:normAutofit fontScale="90000"/>
          </a:bodyPr>
          <a:lstStyle/>
          <a:p>
            <a:r>
              <a:rPr lang="sr-Latn-RS" sz="3200" dirty="0"/>
              <a:t>Modeli </a:t>
            </a:r>
            <a:r>
              <a:rPr lang="en-US" sz="3200" dirty="0" err="1"/>
              <a:t>zaklju</a:t>
            </a:r>
            <a:r>
              <a:rPr lang="sr-Latn-RS" sz="3200" dirty="0"/>
              <a:t>čavanja reda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819" y="441065"/>
            <a:ext cx="11998362" cy="4249270"/>
          </a:xfrm>
        </p:spPr>
        <p:txBody>
          <a:bodyPr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z="1800" b="0" i="0" u="none" strike="noStrike" dirty="0">
                <a:solidFill>
                  <a:schemeClr val="tx2"/>
                </a:solidFill>
                <a:effectLst/>
              </a:rPr>
              <a:t>Koristi se kod UPDATE i DELETE naredbi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sr-Latn-RS" sz="1800" dirty="0">
              <a:solidFill>
                <a:schemeClr val="tx2"/>
              </a:solidFill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2"/>
                </a:solidFill>
                <a:effectLst/>
              </a:rPr>
              <a:t>Kao </a:t>
            </a:r>
            <a:r>
              <a:rPr lang="en-US" sz="1800" b="0" i="0" u="none" strike="noStrike" dirty="0" err="1">
                <a:solidFill>
                  <a:schemeClr val="tx2"/>
                </a:solidFill>
                <a:effectLst/>
              </a:rPr>
              <a:t>i</a:t>
            </a:r>
            <a:r>
              <a:rPr lang="en-US" sz="18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chemeClr val="tx2"/>
                </a:solidFill>
                <a:effectLst/>
              </a:rPr>
              <a:t>kod</a:t>
            </a:r>
            <a:r>
              <a:rPr lang="en-US" sz="18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chemeClr val="tx2"/>
                </a:solidFill>
                <a:effectLst/>
              </a:rPr>
              <a:t>zaključavanja</a:t>
            </a:r>
            <a:r>
              <a:rPr lang="en-US" sz="18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chemeClr val="tx2"/>
                </a:solidFill>
                <a:effectLst/>
              </a:rPr>
              <a:t>na</a:t>
            </a:r>
            <a:r>
              <a:rPr lang="en-US" sz="18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chemeClr val="tx2"/>
                </a:solidFill>
                <a:effectLst/>
              </a:rPr>
              <a:t>nivou</a:t>
            </a:r>
            <a:r>
              <a:rPr lang="en-US" sz="18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chemeClr val="tx2"/>
                </a:solidFill>
                <a:effectLst/>
              </a:rPr>
              <a:t>tabele</a:t>
            </a:r>
            <a:r>
              <a:rPr lang="en-US" sz="1800" b="0" i="0" u="none" strike="noStrike" dirty="0">
                <a:solidFill>
                  <a:schemeClr val="tx2"/>
                </a:solidFill>
                <a:effectLst/>
              </a:rPr>
              <a:t>, </a:t>
            </a:r>
            <a:r>
              <a:rPr lang="en-US" sz="1800" b="0" i="0" u="none" strike="noStrike" dirty="0" err="1">
                <a:solidFill>
                  <a:schemeClr val="tx2"/>
                </a:solidFill>
                <a:effectLst/>
              </a:rPr>
              <a:t>dve</a:t>
            </a:r>
            <a:r>
              <a:rPr lang="en-US" sz="18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chemeClr val="tx2"/>
                </a:solidFill>
                <a:effectLst/>
              </a:rPr>
              <a:t>transakcije</a:t>
            </a:r>
            <a:r>
              <a:rPr lang="en-US" sz="1800" b="0" i="0" u="none" strike="noStrike" dirty="0">
                <a:solidFill>
                  <a:schemeClr val="tx2"/>
                </a:solidFill>
                <a:effectLst/>
              </a:rPr>
              <a:t> ne </a:t>
            </a:r>
            <a:r>
              <a:rPr lang="en-US" sz="1800" b="0" i="0" u="none" strike="noStrike" dirty="0" err="1">
                <a:solidFill>
                  <a:schemeClr val="tx2"/>
                </a:solidFill>
                <a:effectLst/>
              </a:rPr>
              <a:t>mogu</a:t>
            </a:r>
            <a:r>
              <a:rPr lang="en-US" sz="18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chemeClr val="tx2"/>
                </a:solidFill>
                <a:effectLst/>
              </a:rPr>
              <a:t>zaključati</a:t>
            </a:r>
            <a:r>
              <a:rPr lang="en-US" sz="18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chemeClr val="tx2"/>
                </a:solidFill>
                <a:effectLst/>
              </a:rPr>
              <a:t>isti</a:t>
            </a:r>
            <a:r>
              <a:rPr lang="en-US" sz="1800" b="0" i="0" u="none" strike="noStrike" dirty="0">
                <a:solidFill>
                  <a:schemeClr val="tx2"/>
                </a:solidFill>
                <a:effectLst/>
              </a:rPr>
              <a:t> red u </a:t>
            </a:r>
            <a:r>
              <a:rPr lang="en-US" sz="1800" b="0" i="0" u="none" strike="noStrike" dirty="0" err="1">
                <a:solidFill>
                  <a:schemeClr val="tx2"/>
                </a:solidFill>
                <a:effectLst/>
              </a:rPr>
              <a:t>konfliktnim</a:t>
            </a:r>
            <a:r>
              <a:rPr lang="en-US" sz="18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chemeClr val="tx2"/>
                </a:solidFill>
                <a:effectLst/>
              </a:rPr>
              <a:t>režimima</a:t>
            </a:r>
            <a:endParaRPr lang="sr-Latn-RS" sz="1800" b="0" i="0" u="none" strike="noStrike" dirty="0">
              <a:solidFill>
                <a:schemeClr val="tx2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sr-Latn-RS" sz="1800" dirty="0">
              <a:solidFill>
                <a:schemeClr val="tx2"/>
              </a:solidFill>
            </a:endParaRPr>
          </a:p>
          <a:p>
            <a:pPr marL="45720" indent="0" fontAlgn="base">
              <a:spcBef>
                <a:spcPts val="0"/>
              </a:spcBef>
              <a:buNone/>
            </a:pPr>
            <a:r>
              <a:rPr lang="en-US" sz="1800" b="1" i="0" u="none" strike="noStrike" dirty="0" err="1">
                <a:solidFill>
                  <a:schemeClr val="tx2"/>
                </a:solidFill>
                <a:effectLst/>
              </a:rPr>
              <a:t>Modeli</a:t>
            </a:r>
            <a:r>
              <a:rPr lang="en-US" sz="1800" b="1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1800" b="1" i="0" u="none" strike="noStrike" dirty="0" err="1">
                <a:solidFill>
                  <a:schemeClr val="tx2"/>
                </a:solidFill>
                <a:effectLst/>
              </a:rPr>
              <a:t>zaključavanja</a:t>
            </a:r>
            <a:r>
              <a:rPr lang="en-US" sz="1800" b="1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1800" b="1" i="0" u="none" strike="noStrike" dirty="0" err="1">
                <a:solidFill>
                  <a:schemeClr val="tx2"/>
                </a:solidFill>
                <a:effectLst/>
              </a:rPr>
              <a:t>reda</a:t>
            </a:r>
            <a:endParaRPr lang="sr-Latn-RS" sz="1800" b="1" i="0" u="none" strike="noStrike" dirty="0">
              <a:solidFill>
                <a:schemeClr val="tx2"/>
              </a:solidFill>
              <a:effectLst/>
            </a:endParaRPr>
          </a:p>
          <a:p>
            <a:pPr marL="45720" indent="0" fontAlgn="base">
              <a:spcBef>
                <a:spcPts val="0"/>
              </a:spcBef>
              <a:buNone/>
            </a:pPr>
            <a:r>
              <a:rPr lang="sr-Latn-RS" sz="1800" dirty="0">
                <a:solidFill>
                  <a:schemeClr val="tx2"/>
                </a:solidFill>
                <a:effectLst/>
              </a:rPr>
              <a:t> </a:t>
            </a:r>
          </a:p>
          <a:p>
            <a:pPr fontAlgn="base">
              <a:spcBef>
                <a:spcPts val="0"/>
              </a:spcBef>
            </a:pPr>
            <a:r>
              <a:rPr lang="en-US" sz="1800" b="0" i="1" u="none" strike="noStrike" dirty="0">
                <a:solidFill>
                  <a:schemeClr val="tx2"/>
                </a:solidFill>
                <a:effectLst/>
              </a:rPr>
              <a:t>FOR UPDATE</a:t>
            </a:r>
            <a:r>
              <a:rPr lang="en-US" sz="1800" b="0" i="0" u="none" strike="noStrike" dirty="0">
                <a:solidFill>
                  <a:schemeClr val="tx2"/>
                </a:solidFill>
                <a:effectLst/>
              </a:rPr>
              <a:t> </a:t>
            </a:r>
            <a:endParaRPr lang="sr-Latn-RS" sz="1800" b="0" i="0" u="none" strike="noStrike" dirty="0">
              <a:solidFill>
                <a:schemeClr val="tx2"/>
              </a:solidFill>
              <a:effectLst/>
            </a:endParaRPr>
          </a:p>
          <a:p>
            <a:pPr lvl="1" fontAlgn="base">
              <a:spcBef>
                <a:spcPts val="0"/>
              </a:spcBef>
            </a:pP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ne </a:t>
            </a:r>
            <a:r>
              <a:rPr lang="en-US" b="0" i="0" u="none" strike="noStrike" dirty="0" err="1">
                <a:solidFill>
                  <a:schemeClr val="tx2"/>
                </a:solidFill>
                <a:effectLst/>
              </a:rPr>
              <a:t>dozvoljava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tx2"/>
                </a:solidFill>
                <a:effectLst/>
              </a:rPr>
              <a:t>drugim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tx2"/>
                </a:solidFill>
                <a:effectLst/>
              </a:rPr>
              <a:t>transakcijama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chemeClr val="tx2"/>
                </a:solidFill>
                <a:effectLst/>
              </a:rPr>
              <a:t>ga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tx2"/>
                </a:solidFill>
                <a:effectLst/>
              </a:rPr>
              <a:t>ažuriraju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tx2"/>
                </a:solidFill>
                <a:effectLst/>
              </a:rPr>
              <a:t>ili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tx2"/>
                </a:solidFill>
                <a:effectLst/>
              </a:rPr>
              <a:t>izbrišu</a:t>
            </a:r>
            <a:endParaRPr lang="sr-Latn-RS" b="0" i="0" u="none" strike="noStrike" dirty="0">
              <a:solidFill>
                <a:schemeClr val="tx2"/>
              </a:solidFill>
              <a:effectLst/>
            </a:endParaRPr>
          </a:p>
          <a:p>
            <a:pPr lvl="1" fontAlgn="base">
              <a:spcBef>
                <a:spcPts val="0"/>
              </a:spcBef>
            </a:pPr>
            <a:r>
              <a:rPr lang="en-US" b="0" i="1" u="none" strike="noStrike" dirty="0">
                <a:solidFill>
                  <a:schemeClr val="tx2"/>
                </a:solidFill>
                <a:effectLst/>
              </a:rPr>
              <a:t>nonrepeatable read </a:t>
            </a:r>
            <a:r>
              <a:rPr lang="en-US" b="0" i="0" u="none" strike="noStrike" dirty="0" err="1">
                <a:solidFill>
                  <a:schemeClr val="tx2"/>
                </a:solidFill>
                <a:effectLst/>
              </a:rPr>
              <a:t>scenaria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tx2"/>
                </a:solidFill>
                <a:effectLst/>
              </a:rPr>
              <a:t>kada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 je </a:t>
            </a:r>
            <a:r>
              <a:rPr lang="en-US" b="0" i="0" u="none" strike="noStrike" dirty="0" err="1">
                <a:solidFill>
                  <a:schemeClr val="tx2"/>
                </a:solidFill>
                <a:effectLst/>
              </a:rPr>
              <a:t>nivo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tx2"/>
                </a:solidFill>
                <a:effectLst/>
              </a:rPr>
              <a:t>izolovanosti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b="0" i="1" u="none" strike="noStrike" dirty="0">
                <a:solidFill>
                  <a:schemeClr val="tx2"/>
                </a:solidFill>
                <a:effectLst/>
              </a:rPr>
              <a:t>READ COMMITTED</a:t>
            </a:r>
            <a:endParaRPr lang="sr-Latn-RS" b="0" i="0" u="none" strike="noStrike" dirty="0">
              <a:solidFill>
                <a:schemeClr val="tx2"/>
              </a:solidFill>
              <a:effectLst/>
            </a:endParaRPr>
          </a:p>
          <a:p>
            <a:pPr marL="365760" lvl="1" indent="0" fontAlgn="base">
              <a:spcBef>
                <a:spcPts val="0"/>
              </a:spcBef>
              <a:buNone/>
            </a:pPr>
            <a:endParaRPr lang="sr-Latn-RS" dirty="0">
              <a:solidFill>
                <a:schemeClr val="tx2"/>
              </a:solidFill>
            </a:endParaRPr>
          </a:p>
          <a:p>
            <a:pPr fontAlgn="base">
              <a:spcBef>
                <a:spcPts val="0"/>
              </a:spcBef>
            </a:pPr>
            <a:r>
              <a:rPr lang="en-US" sz="1800" b="0" i="1" u="none" strike="noStrike" dirty="0">
                <a:solidFill>
                  <a:schemeClr val="tx2"/>
                </a:solidFill>
                <a:effectLst/>
              </a:rPr>
              <a:t>FOR SHARE</a:t>
            </a:r>
            <a:endParaRPr lang="sr-Latn-RS" sz="1800" b="0" i="1" u="none" strike="noStrike" dirty="0">
              <a:solidFill>
                <a:schemeClr val="tx2"/>
              </a:solidFill>
              <a:effectLst/>
            </a:endParaRPr>
          </a:p>
          <a:p>
            <a:pPr lvl="1" fontAlgn="base">
              <a:spcBef>
                <a:spcPts val="0"/>
              </a:spcBef>
            </a:pPr>
            <a:r>
              <a:rPr lang="en-US" b="0" i="0" u="none" strike="noStrike" dirty="0" err="1">
                <a:solidFill>
                  <a:schemeClr val="tx2"/>
                </a:solidFill>
                <a:effectLst/>
              </a:rPr>
              <a:t>manje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tx2"/>
                </a:solidFill>
                <a:effectLst/>
              </a:rPr>
              <a:t>restriktivan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 </a:t>
            </a:r>
            <a:endParaRPr lang="sr-Latn-RS" i="1" dirty="0">
              <a:solidFill>
                <a:schemeClr val="tx2"/>
              </a:solidFill>
            </a:endParaRPr>
          </a:p>
          <a:p>
            <a:pPr lvl="1" fontAlgn="base">
              <a:spcBef>
                <a:spcPts val="0"/>
              </a:spcBef>
            </a:pPr>
            <a:r>
              <a:rPr lang="en-US" b="0" i="0" u="none" strike="noStrike" dirty="0" err="1">
                <a:solidFill>
                  <a:schemeClr val="tx2"/>
                </a:solidFill>
                <a:effectLst/>
              </a:rPr>
              <a:t>omogućava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tx2"/>
                </a:solidFill>
                <a:effectLst/>
              </a:rPr>
              <a:t>drugim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tx2"/>
                </a:solidFill>
                <a:effectLst/>
              </a:rPr>
              <a:t>transakcijama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chemeClr val="tx2"/>
                </a:solidFill>
                <a:effectLst/>
              </a:rPr>
              <a:t>zaključaju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 red, </a:t>
            </a:r>
            <a:r>
              <a:rPr lang="en-US" b="0" i="0" u="none" strike="noStrike" dirty="0" err="1">
                <a:solidFill>
                  <a:schemeClr val="tx2"/>
                </a:solidFill>
                <a:effectLst/>
              </a:rPr>
              <a:t>takođe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tx2"/>
                </a:solidFill>
                <a:effectLst/>
              </a:rPr>
              <a:t>sa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 FOR SHARE</a:t>
            </a:r>
            <a:endParaRPr lang="sr-Latn-RS" b="0" i="0" u="none" strike="noStrike" dirty="0">
              <a:solidFill>
                <a:schemeClr val="tx2"/>
              </a:solidFill>
              <a:effectLst/>
            </a:endParaRPr>
          </a:p>
          <a:p>
            <a:pPr lvl="1" fontAlgn="base">
              <a:spcBef>
                <a:spcPts val="0"/>
              </a:spcBef>
            </a:pPr>
            <a:endParaRPr lang="sr-Latn-RS" dirty="0">
              <a:solidFill>
                <a:schemeClr val="tx2"/>
              </a:solidFill>
            </a:endParaRPr>
          </a:p>
          <a:p>
            <a:pPr marL="365760" lvl="1" indent="0" fontAlgn="base">
              <a:spcBef>
                <a:spcPts val="0"/>
              </a:spcBef>
              <a:buNone/>
            </a:pPr>
            <a:r>
              <a:rPr lang="en-US" b="0" i="1" u="none" strike="noStrike" dirty="0">
                <a:solidFill>
                  <a:schemeClr val="tx2"/>
                </a:solidFill>
                <a:effectLst/>
              </a:rPr>
              <a:t>NO KEY UPDATE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 model koji je </a:t>
            </a:r>
            <a:r>
              <a:rPr lang="en-US" b="0" i="0" u="none" strike="noStrike" dirty="0" err="1">
                <a:solidFill>
                  <a:schemeClr val="tx2"/>
                </a:solidFill>
                <a:effectLst/>
              </a:rPr>
              <a:t>sličan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tx2"/>
                </a:solidFill>
                <a:effectLst/>
              </a:rPr>
              <a:t>kao</a:t>
            </a:r>
            <a:r>
              <a:rPr lang="en-US" b="0" i="1" u="none" strike="noStrike" dirty="0">
                <a:solidFill>
                  <a:schemeClr val="tx2"/>
                </a:solidFill>
                <a:effectLst/>
              </a:rPr>
              <a:t> FOR UPDATE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tx2"/>
                </a:solidFill>
                <a:effectLst/>
              </a:rPr>
              <a:t>ali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 je </a:t>
            </a:r>
            <a:r>
              <a:rPr lang="en-US" b="0" i="0" u="none" strike="noStrike" dirty="0" err="1">
                <a:solidFill>
                  <a:schemeClr val="tx2"/>
                </a:solidFill>
                <a:effectLst/>
              </a:rPr>
              <a:t>manje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tx2"/>
                </a:solidFill>
                <a:effectLst/>
              </a:rPr>
              <a:t>restriktivan</a:t>
            </a:r>
            <a:endParaRPr lang="sr-Latn-RS" b="0" i="0" u="none" strike="noStrike" dirty="0">
              <a:solidFill>
                <a:schemeClr val="tx2"/>
              </a:solidFill>
              <a:effectLst/>
            </a:endParaRPr>
          </a:p>
          <a:p>
            <a:pPr marL="365760" lvl="1" indent="0" fontAlgn="base">
              <a:spcBef>
                <a:spcPts val="0"/>
              </a:spcBef>
              <a:buNone/>
            </a:pPr>
            <a:r>
              <a:rPr lang="en-US" b="0" i="1" u="none" strike="noStrike" dirty="0">
                <a:solidFill>
                  <a:schemeClr val="tx2"/>
                </a:solidFill>
                <a:effectLst/>
              </a:rPr>
              <a:t>FOR KEY SHARE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 koji je </a:t>
            </a:r>
            <a:r>
              <a:rPr lang="en-US" b="0" i="0" u="none" strike="noStrike" dirty="0" err="1">
                <a:solidFill>
                  <a:schemeClr val="tx2"/>
                </a:solidFill>
                <a:effectLst/>
              </a:rPr>
              <a:t>slabija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tx2"/>
                </a:solidFill>
                <a:effectLst/>
              </a:rPr>
              <a:t>verzija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tx2"/>
                </a:solidFill>
                <a:effectLst/>
              </a:rPr>
              <a:t>zaključavanja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b="0" i="1" u="none" strike="noStrike" dirty="0">
                <a:solidFill>
                  <a:schemeClr val="tx2"/>
                </a:solidFill>
                <a:effectLst/>
              </a:rPr>
              <a:t>FOR SHARE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-a.</a:t>
            </a:r>
            <a:endParaRPr lang="sr-Latn-RS" b="0" i="1" u="none" strike="noStrike" dirty="0">
              <a:solidFill>
                <a:schemeClr val="tx2"/>
              </a:solidFill>
              <a:effectLst/>
            </a:endParaRPr>
          </a:p>
          <a:p>
            <a:pPr lvl="1" fontAlgn="base">
              <a:spcBef>
                <a:spcPts val="0"/>
              </a:spcBef>
            </a:pPr>
            <a:endParaRPr lang="en-US" b="1" dirty="0">
              <a:solidFill>
                <a:schemeClr val="tx2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sr-Latn-RS" sz="1800" b="0" i="0" u="none" strike="noStrike" dirty="0">
              <a:solidFill>
                <a:schemeClr val="tx2"/>
              </a:solidFill>
              <a:effectLst/>
            </a:endParaRPr>
          </a:p>
          <a:p>
            <a:pPr marL="45720" indent="0">
              <a:buNone/>
            </a:pPr>
            <a:endParaRPr lang="sr-Latn-RS" sz="1800" dirty="0">
              <a:solidFill>
                <a:schemeClr val="tx2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B5EEBF-8C1E-4A9C-A6F3-E5F6C7CEE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90" y="4690335"/>
            <a:ext cx="8991600" cy="145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81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63500"/>
            <a:ext cx="9601200" cy="876300"/>
          </a:xfrm>
        </p:spPr>
        <p:txBody>
          <a:bodyPr/>
          <a:lstStyle/>
          <a:p>
            <a:r>
              <a:rPr lang="en-US" sz="3200" dirty="0" err="1"/>
              <a:t>Transakcije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134533"/>
            <a:ext cx="9601200" cy="4783667"/>
          </a:xfrm>
        </p:spPr>
        <p:txBody>
          <a:bodyPr>
            <a:normAutofit/>
          </a:bodyPr>
          <a:lstStyle/>
          <a:p>
            <a:r>
              <a:rPr lang="sr-Latn-RS" sz="2200" dirty="0"/>
              <a:t>Jedan od ključnih koncepata u sistemima za upravljanje bazama podataka</a:t>
            </a:r>
          </a:p>
          <a:p>
            <a:r>
              <a:rPr lang="sr-Latn-RS" sz="2200" dirty="0"/>
              <a:t>L</a:t>
            </a:r>
            <a:r>
              <a:rPr lang="en-US" sz="2200" dirty="0" err="1"/>
              <a:t>ogičk</a:t>
            </a:r>
            <a:r>
              <a:rPr lang="sr-Latn-RS" sz="2200" dirty="0"/>
              <a:t>a</a:t>
            </a:r>
            <a:r>
              <a:rPr lang="en-US" sz="2200" dirty="0"/>
              <a:t> </a:t>
            </a:r>
            <a:r>
              <a:rPr lang="en-US" sz="2200" dirty="0" err="1"/>
              <a:t>jedinic</a:t>
            </a:r>
            <a:r>
              <a:rPr lang="sr-Latn-RS" sz="2200" dirty="0"/>
              <a:t>a</a:t>
            </a:r>
            <a:r>
              <a:rPr lang="en-US" sz="2200" dirty="0"/>
              <a:t> </a:t>
            </a:r>
            <a:r>
              <a:rPr lang="en-US" sz="2200" dirty="0" err="1"/>
              <a:t>obrade</a:t>
            </a:r>
            <a:r>
              <a:rPr lang="en-US" sz="2200" dirty="0"/>
              <a:t> </a:t>
            </a:r>
            <a:r>
              <a:rPr lang="en-US" sz="2200" dirty="0" err="1"/>
              <a:t>podataka</a:t>
            </a:r>
            <a:endParaRPr lang="sr-Latn-RS" sz="2200" dirty="0"/>
          </a:p>
          <a:p>
            <a:r>
              <a:rPr lang="en-US" sz="2200" dirty="0" err="1"/>
              <a:t>Skup</a:t>
            </a:r>
            <a:r>
              <a:rPr lang="en-US" sz="2200" dirty="0"/>
              <a:t> </a:t>
            </a:r>
            <a:r>
              <a:rPr lang="en-US" sz="2200" dirty="0" err="1"/>
              <a:t>operacija</a:t>
            </a:r>
            <a:r>
              <a:rPr lang="en-US" sz="2200" dirty="0"/>
              <a:t> </a:t>
            </a:r>
            <a:r>
              <a:rPr lang="en-US" sz="2200" dirty="0" err="1"/>
              <a:t>izvedenih</a:t>
            </a:r>
            <a:r>
              <a:rPr lang="en-US" sz="2200" dirty="0"/>
              <a:t> u </a:t>
            </a:r>
            <a:r>
              <a:rPr lang="en-US" sz="2200" dirty="0" err="1"/>
              <a:t>nizu</a:t>
            </a:r>
            <a:r>
              <a:rPr lang="sr-Latn-RS" sz="2200" dirty="0"/>
              <a:t> </a:t>
            </a:r>
            <a:r>
              <a:rPr lang="en-US" sz="2200" dirty="0" err="1"/>
              <a:t>kao</a:t>
            </a:r>
            <a:r>
              <a:rPr lang="en-US" sz="2200" dirty="0"/>
              <a:t> </a:t>
            </a:r>
            <a:r>
              <a:rPr lang="en-US" sz="2200" dirty="0" err="1"/>
              <a:t>jedna</a:t>
            </a:r>
            <a:r>
              <a:rPr lang="en-US" sz="2200" dirty="0"/>
              <a:t> </a:t>
            </a:r>
            <a:r>
              <a:rPr lang="en-US" sz="2200" dirty="0" err="1"/>
              <a:t>sekvenca</a:t>
            </a:r>
            <a:endParaRPr lang="sr-Latn-RS" sz="2200" dirty="0"/>
          </a:p>
          <a:p>
            <a:r>
              <a:rPr lang="en-US" sz="2200" dirty="0" err="1"/>
              <a:t>Relacione</a:t>
            </a:r>
            <a:r>
              <a:rPr lang="en-US" sz="2200" dirty="0"/>
              <a:t> </a:t>
            </a:r>
            <a:r>
              <a:rPr lang="en-US" sz="2200" dirty="0" err="1"/>
              <a:t>baze</a:t>
            </a:r>
            <a:r>
              <a:rPr lang="en-US" sz="2200" dirty="0"/>
              <a:t> </a:t>
            </a:r>
            <a:r>
              <a:rPr lang="en-US" sz="2200" dirty="0" err="1"/>
              <a:t>podataka</a:t>
            </a:r>
            <a:r>
              <a:rPr lang="en-US" sz="2200" dirty="0"/>
              <a:t> </a:t>
            </a:r>
            <a:r>
              <a:rPr lang="en-US" sz="2200" dirty="0" err="1"/>
              <a:t>obezbeđuju</a:t>
            </a:r>
            <a:r>
              <a:rPr lang="en-US" sz="2200" dirty="0"/>
              <a:t> </a:t>
            </a:r>
            <a:r>
              <a:rPr lang="en-US" sz="2200" dirty="0" err="1"/>
              <a:t>mehanizme</a:t>
            </a:r>
            <a:r>
              <a:rPr lang="en-US" sz="2200" dirty="0"/>
              <a:t> za </a:t>
            </a:r>
            <a:r>
              <a:rPr lang="en-US" sz="2200" dirty="0" err="1"/>
              <a:t>zaključavanje</a:t>
            </a:r>
            <a:r>
              <a:rPr lang="en-US" sz="2200" dirty="0"/>
              <a:t> (</a:t>
            </a:r>
            <a:r>
              <a:rPr lang="en-US" sz="2200" i="1" dirty="0"/>
              <a:t>locking mechanism</a:t>
            </a:r>
            <a:r>
              <a:rPr lang="en-US" sz="2200" dirty="0"/>
              <a:t>) </a:t>
            </a:r>
            <a:r>
              <a:rPr lang="en-US" sz="2200" dirty="0" err="1"/>
              <a:t>kako</a:t>
            </a:r>
            <a:r>
              <a:rPr lang="en-US" sz="2200" dirty="0"/>
              <a:t> bi </a:t>
            </a:r>
            <a:r>
              <a:rPr lang="en-US" sz="2200" dirty="0" err="1"/>
              <a:t>osigurale</a:t>
            </a:r>
            <a:r>
              <a:rPr lang="en-US" sz="2200" dirty="0"/>
              <a:t> </a:t>
            </a:r>
            <a:r>
              <a:rPr lang="en-US" sz="2200" dirty="0" err="1"/>
              <a:t>integritet</a:t>
            </a:r>
            <a:r>
              <a:rPr lang="en-US" sz="2200" dirty="0"/>
              <a:t> </a:t>
            </a:r>
            <a:r>
              <a:rPr lang="en-US" sz="2200" dirty="0" err="1"/>
              <a:t>transakcije</a:t>
            </a:r>
            <a:endParaRPr lang="sr-Latn-RS" sz="2200" dirty="0"/>
          </a:p>
          <a:p>
            <a:r>
              <a:rPr lang="sr-Latn-RS" sz="2200" dirty="0"/>
              <a:t>K</a:t>
            </a:r>
            <a:r>
              <a:rPr lang="en-US" sz="2200" dirty="0" err="1"/>
              <a:t>ada</a:t>
            </a:r>
            <a:r>
              <a:rPr lang="en-US" sz="2200" dirty="0"/>
              <a:t> </a:t>
            </a:r>
            <a:r>
              <a:rPr lang="en-US" sz="2200" dirty="0" err="1"/>
              <a:t>bilo</a:t>
            </a:r>
            <a:r>
              <a:rPr lang="en-US" sz="2200" dirty="0"/>
              <a:t> </a:t>
            </a:r>
            <a:r>
              <a:rPr lang="en-US" sz="2200" dirty="0" err="1"/>
              <a:t>koja</a:t>
            </a:r>
            <a:r>
              <a:rPr lang="en-US" sz="2200" dirty="0"/>
              <a:t> od </a:t>
            </a:r>
            <a:r>
              <a:rPr lang="en-US" sz="2200" dirty="0" err="1"/>
              <a:t>operacija</a:t>
            </a:r>
            <a:r>
              <a:rPr lang="en-US" sz="2200" dirty="0"/>
              <a:t> </a:t>
            </a:r>
            <a:r>
              <a:rPr lang="en-US" sz="2200" dirty="0" err="1"/>
              <a:t>koje</a:t>
            </a:r>
            <a:r>
              <a:rPr lang="en-US" sz="2200" dirty="0"/>
              <a:t> </a:t>
            </a:r>
            <a:r>
              <a:rPr lang="en-US" sz="2200" dirty="0" err="1"/>
              <a:t>su</a:t>
            </a:r>
            <a:r>
              <a:rPr lang="en-US" sz="2200" dirty="0"/>
              <a:t> deo </a:t>
            </a:r>
            <a:r>
              <a:rPr lang="en-US" sz="2200" dirty="0" err="1"/>
              <a:t>transkacije</a:t>
            </a:r>
            <a:r>
              <a:rPr lang="en-US" sz="2200" dirty="0"/>
              <a:t> </a:t>
            </a:r>
            <a:r>
              <a:rPr lang="en-US" sz="2200" dirty="0" err="1"/>
              <a:t>vrati</a:t>
            </a:r>
            <a:r>
              <a:rPr lang="en-US" sz="2200" dirty="0"/>
              <a:t> </a:t>
            </a:r>
            <a:r>
              <a:rPr lang="en-US" sz="2200" dirty="0" err="1"/>
              <a:t>grešku</a:t>
            </a:r>
            <a:r>
              <a:rPr lang="en-US" sz="2200" dirty="0"/>
              <a:t>, </a:t>
            </a:r>
            <a:r>
              <a:rPr lang="en-US" sz="2200" dirty="0" err="1"/>
              <a:t>celokupne</a:t>
            </a:r>
            <a:r>
              <a:rPr lang="en-US" sz="2200" dirty="0"/>
              <a:t> </a:t>
            </a:r>
            <a:r>
              <a:rPr lang="en-US" sz="2200" dirty="0" err="1"/>
              <a:t>modifikacije</a:t>
            </a:r>
            <a:r>
              <a:rPr lang="en-US" sz="2200" dirty="0"/>
              <a:t> </a:t>
            </a:r>
            <a:r>
              <a:rPr lang="en-US" sz="2200" dirty="0" err="1"/>
              <a:t>koje</a:t>
            </a:r>
            <a:r>
              <a:rPr lang="en-US" sz="2200" dirty="0"/>
              <a:t> </a:t>
            </a:r>
            <a:r>
              <a:rPr lang="en-US" sz="2200" dirty="0" err="1"/>
              <a:t>su</a:t>
            </a:r>
            <a:r>
              <a:rPr lang="en-US" sz="2200" dirty="0"/>
              <a:t> deo </a:t>
            </a:r>
            <a:r>
              <a:rPr lang="en-US" sz="2200" dirty="0" err="1"/>
              <a:t>transakcije</a:t>
            </a:r>
            <a:r>
              <a:rPr lang="en-US" sz="2200" dirty="0"/>
              <a:t> se </a:t>
            </a:r>
            <a:r>
              <a:rPr lang="en-US" sz="2200" dirty="0" err="1"/>
              <a:t>poni</a:t>
            </a:r>
            <a:r>
              <a:rPr lang="sr-Latn-RS" sz="2200" dirty="0"/>
              <a:t>šte</a:t>
            </a:r>
          </a:p>
          <a:p>
            <a:r>
              <a:rPr lang="sr-Latn-RS" sz="2200" dirty="0"/>
              <a:t>A</a:t>
            </a:r>
            <a:r>
              <a:rPr lang="en-US" sz="2200" dirty="0"/>
              <a:t>ko se </a:t>
            </a:r>
            <a:r>
              <a:rPr lang="en-US" sz="2200" dirty="0" err="1"/>
              <a:t>sve</a:t>
            </a:r>
            <a:r>
              <a:rPr lang="en-US" sz="2200" dirty="0"/>
              <a:t> </a:t>
            </a:r>
            <a:r>
              <a:rPr lang="en-US" sz="2200" dirty="0" err="1"/>
              <a:t>operacije</a:t>
            </a:r>
            <a:r>
              <a:rPr lang="en-US" sz="2200" dirty="0"/>
              <a:t> </a:t>
            </a:r>
            <a:r>
              <a:rPr lang="en-US" sz="2200" dirty="0" err="1"/>
              <a:t>uspešno</a:t>
            </a:r>
            <a:r>
              <a:rPr lang="en-US" sz="2200" dirty="0"/>
              <a:t> </a:t>
            </a:r>
            <a:r>
              <a:rPr lang="en-US" sz="2200" dirty="0" err="1"/>
              <a:t>završe</a:t>
            </a:r>
            <a:r>
              <a:rPr lang="en-US" sz="2200" dirty="0"/>
              <a:t>, </a:t>
            </a:r>
            <a:r>
              <a:rPr lang="en-US" sz="2200" dirty="0" err="1"/>
              <a:t>promene</a:t>
            </a:r>
            <a:r>
              <a:rPr lang="en-US" sz="2200" dirty="0"/>
              <a:t> </a:t>
            </a:r>
            <a:r>
              <a:rPr lang="en-US" sz="2200" dirty="0" err="1"/>
              <a:t>podataka</a:t>
            </a:r>
            <a:r>
              <a:rPr lang="en-US" sz="2200" dirty="0"/>
              <a:t> </a:t>
            </a:r>
            <a:r>
              <a:rPr lang="en-US" sz="2200" dirty="0" err="1"/>
              <a:t>će</a:t>
            </a:r>
            <a:r>
              <a:rPr lang="en-US" sz="2200" dirty="0"/>
              <a:t> se </a:t>
            </a:r>
            <a:r>
              <a:rPr lang="en-US" sz="2200" dirty="0" err="1"/>
              <a:t>primeniti</a:t>
            </a:r>
            <a:r>
              <a:rPr lang="en-US" sz="2200" dirty="0"/>
              <a:t>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postaće</a:t>
            </a:r>
            <a:r>
              <a:rPr lang="en-US" sz="2200" dirty="0"/>
              <a:t> </a:t>
            </a:r>
            <a:r>
              <a:rPr lang="en-US" sz="2200" dirty="0" err="1"/>
              <a:t>trajne</a:t>
            </a:r>
            <a:r>
              <a:rPr lang="en-US" sz="2200" dirty="0"/>
              <a:t> u </a:t>
            </a:r>
            <a:r>
              <a:rPr lang="en-US" sz="2200" dirty="0" err="1"/>
              <a:t>bazi</a:t>
            </a:r>
            <a:r>
              <a:rPr lang="en-US" sz="2200" dirty="0"/>
              <a:t> </a:t>
            </a:r>
            <a:r>
              <a:rPr lang="en-US" sz="2200" dirty="0" err="1"/>
              <a:t>podataka</a:t>
            </a:r>
            <a:endParaRPr lang="sr-Latn-RS" sz="2200" dirty="0"/>
          </a:p>
          <a:p>
            <a:pPr marL="45720" indent="0">
              <a:buNone/>
            </a:pPr>
            <a:endParaRPr lang="sr-Latn-RS" sz="2200" dirty="0"/>
          </a:p>
        </p:txBody>
      </p:sp>
    </p:spTree>
    <p:extLst>
      <p:ext uri="{BB962C8B-B14F-4D97-AF65-F5344CB8AC3E}">
        <p14:creationId xmlns:p14="http://schemas.microsoft.com/office/powerpoint/2010/main" val="213264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DE4DCE3-FF27-4F5F-9C17-0ADC793F9FD7}"/>
              </a:ext>
            </a:extLst>
          </p:cNvPr>
          <p:cNvSpPr txBox="1"/>
          <p:nvPr/>
        </p:nvSpPr>
        <p:spPr>
          <a:xfrm>
            <a:off x="2775473" y="150405"/>
            <a:ext cx="61444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Primer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zaključavanja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nivou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reda</a:t>
            </a:r>
            <a:r>
              <a:rPr lang="sr-Latn-RS" sz="2400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6C9234-B67F-4369-A583-9D24C287C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8074"/>
            <a:ext cx="6597777" cy="328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823B3E-3CCF-4F55-9F84-AB6CB4CB7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767" y="1008074"/>
            <a:ext cx="5479233" cy="328422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AAA8DFF-D558-408F-9BD8-E7439B43D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77" y="4538817"/>
            <a:ext cx="59436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65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DE4DCE3-FF27-4F5F-9C17-0ADC793F9FD7}"/>
              </a:ext>
            </a:extLst>
          </p:cNvPr>
          <p:cNvSpPr txBox="1"/>
          <p:nvPr/>
        </p:nvSpPr>
        <p:spPr>
          <a:xfrm>
            <a:off x="224959" y="0"/>
            <a:ext cx="24527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sr-Latn-RS" sz="2200" b="0" i="0" u="none" strike="noStrike" dirty="0">
                <a:solidFill>
                  <a:srgbClr val="000000"/>
                </a:solidFill>
                <a:effectLst/>
              </a:rPr>
              <a:t>Primer DEADLOCK-a</a:t>
            </a: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95352-3A16-4EEF-984B-2A49C4296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378" y="0"/>
            <a:ext cx="7439025" cy="62932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954CA3-8CE9-4100-8C11-56C935B421BE}"/>
              </a:ext>
            </a:extLst>
          </p:cNvPr>
          <p:cNvSpPr txBox="1"/>
          <p:nvPr/>
        </p:nvSpPr>
        <p:spPr>
          <a:xfrm>
            <a:off x="23729" y="1303749"/>
            <a:ext cx="436164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ERROR:  </a:t>
            </a:r>
            <a:r>
              <a:rPr lang="en-US" b="1" i="0" u="none" strike="noStrike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deadlock detected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DETAIL:  </a:t>
            </a:r>
            <a:r>
              <a:rPr lang="en-US" b="1" i="0" u="none" strike="noStrike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Process 663 waits for </a:t>
            </a:r>
            <a:r>
              <a:rPr lang="en-US" b="1" i="0" u="none" strike="noStrike" dirty="0" err="1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ShareLock</a:t>
            </a:r>
            <a:r>
              <a:rPr lang="en-US" b="1" i="0" u="none" strike="noStrike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 on transaction 556; blocked by process 429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Process 429 waits for </a:t>
            </a:r>
            <a:r>
              <a:rPr lang="en-US" b="1" i="0" u="none" strike="noStrike" dirty="0" err="1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ShareLock</a:t>
            </a:r>
            <a:r>
              <a:rPr lang="en-US" b="1" i="0" u="none" strike="noStrike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 on transaction 557; blocked by process 663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HINT:  See server log for query details.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CONTEXT:  while updating tuple (0,1) in relation "test"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SQL state: 40P01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5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DE4DCE3-FF27-4F5F-9C17-0ADC793F9FD7}"/>
              </a:ext>
            </a:extLst>
          </p:cNvPr>
          <p:cNvSpPr txBox="1"/>
          <p:nvPr/>
        </p:nvSpPr>
        <p:spPr>
          <a:xfrm>
            <a:off x="224959" y="534308"/>
            <a:ext cx="24527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sr-Latn-RS" sz="2200" b="0" i="0" u="none" strike="noStrike" dirty="0">
                <a:solidFill>
                  <a:srgbClr val="000000"/>
                </a:solidFill>
                <a:effectLst/>
              </a:rPr>
              <a:t>Advisory lock</a:t>
            </a:r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54CA3-8CE9-4100-8C11-56C935B421BE}"/>
              </a:ext>
            </a:extLst>
          </p:cNvPr>
          <p:cNvSpPr txBox="1"/>
          <p:nvPr/>
        </p:nvSpPr>
        <p:spPr>
          <a:xfrm>
            <a:off x="23729" y="1767006"/>
            <a:ext cx="32779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400" dirty="0"/>
            </a:b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72FF35-E7B4-46BF-A3A4-68FC930A9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764" y="0"/>
            <a:ext cx="653247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0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3500"/>
            <a:ext cx="9601200" cy="876300"/>
          </a:xfrm>
        </p:spPr>
        <p:txBody>
          <a:bodyPr/>
          <a:lstStyle/>
          <a:p>
            <a:r>
              <a:rPr lang="sr-Latn-RS" dirty="0"/>
              <a:t>Zaključak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181100"/>
            <a:ext cx="9601200" cy="4737100"/>
          </a:xfrm>
        </p:spPr>
        <p:txBody>
          <a:bodyPr>
            <a:normAutofit/>
          </a:bodyPr>
          <a:lstStyle/>
          <a:p>
            <a:r>
              <a:rPr lang="pl-PL" sz="2200" dirty="0"/>
              <a:t>Transakcije predstavljaju jedan od najvažnijih koncepata rada sa bazom podataka</a:t>
            </a:r>
          </a:p>
          <a:p>
            <a:r>
              <a:rPr lang="sr-Latn-RS" sz="2200" dirty="0"/>
              <a:t>P</a:t>
            </a:r>
            <a:r>
              <a:rPr lang="en-US" sz="2200" dirty="0" err="1"/>
              <a:t>omoću</a:t>
            </a:r>
            <a:r>
              <a:rPr lang="en-US" sz="2200" dirty="0"/>
              <a:t> </a:t>
            </a:r>
            <a:r>
              <a:rPr lang="en-US" sz="2200" dirty="0" err="1"/>
              <a:t>njih</a:t>
            </a:r>
            <a:r>
              <a:rPr lang="en-US" sz="2200" dirty="0"/>
              <a:t> </a:t>
            </a:r>
            <a:r>
              <a:rPr lang="en-US" sz="2200" dirty="0" err="1"/>
              <a:t>moguć</a:t>
            </a:r>
            <a:r>
              <a:rPr lang="en-US" sz="2200" dirty="0"/>
              <a:t> je rad u </a:t>
            </a:r>
            <a:r>
              <a:rPr lang="en-US" sz="2200" dirty="0" err="1"/>
              <a:t>višekorisničkom</a:t>
            </a:r>
            <a:r>
              <a:rPr lang="en-US" sz="2200" dirty="0"/>
              <a:t> </a:t>
            </a:r>
            <a:r>
              <a:rPr lang="en-US" sz="2200" dirty="0" err="1"/>
              <a:t>okruženju</a:t>
            </a:r>
            <a:r>
              <a:rPr lang="en-US" sz="2200" dirty="0"/>
              <a:t>, </a:t>
            </a:r>
            <a:r>
              <a:rPr lang="en-US" sz="2200" dirty="0" err="1"/>
              <a:t>gde</a:t>
            </a:r>
            <a:r>
              <a:rPr lang="en-US" sz="2200" dirty="0"/>
              <a:t> se </a:t>
            </a:r>
            <a:r>
              <a:rPr lang="en-US" sz="2200" dirty="0" err="1"/>
              <a:t>upiti</a:t>
            </a:r>
            <a:r>
              <a:rPr lang="en-US" sz="2200" dirty="0"/>
              <a:t> </a:t>
            </a:r>
            <a:r>
              <a:rPr lang="en-US" sz="2200" dirty="0" err="1"/>
              <a:t>izvršavaju</a:t>
            </a:r>
            <a:r>
              <a:rPr lang="en-US" sz="2200" dirty="0"/>
              <a:t> </a:t>
            </a:r>
            <a:r>
              <a:rPr lang="en-US" sz="2200" dirty="0" err="1"/>
              <a:t>konkurentno</a:t>
            </a:r>
            <a:endParaRPr lang="sr-Latn-RS" sz="2200" dirty="0"/>
          </a:p>
          <a:p>
            <a:r>
              <a:rPr lang="en-US" sz="2200" dirty="0"/>
              <a:t>Od </a:t>
            </a:r>
            <a:r>
              <a:rPr lang="en-US" sz="2200" dirty="0" err="1"/>
              <a:t>izabrane</a:t>
            </a:r>
            <a:r>
              <a:rPr lang="en-US" sz="2200" dirty="0"/>
              <a:t> </a:t>
            </a:r>
            <a:r>
              <a:rPr lang="en-US" sz="2200" dirty="0" err="1"/>
              <a:t>strategije</a:t>
            </a:r>
            <a:r>
              <a:rPr lang="en-US" sz="2200" dirty="0"/>
              <a:t> </a:t>
            </a:r>
            <a:r>
              <a:rPr lang="en-US" sz="2200" dirty="0" err="1"/>
              <a:t>zavisi</a:t>
            </a:r>
            <a:r>
              <a:rPr lang="en-US" sz="2200" dirty="0"/>
              <a:t> </a:t>
            </a:r>
            <a:r>
              <a:rPr lang="en-US" sz="2200" dirty="0" err="1"/>
              <a:t>kako</a:t>
            </a:r>
            <a:r>
              <a:rPr lang="en-US" sz="2200" dirty="0"/>
              <a:t> </a:t>
            </a:r>
            <a:r>
              <a:rPr lang="en-US" sz="2200" dirty="0" err="1"/>
              <a:t>će</a:t>
            </a:r>
            <a:r>
              <a:rPr lang="en-US" sz="2200" dirty="0"/>
              <a:t> se </a:t>
            </a:r>
            <a:r>
              <a:rPr lang="en-US" sz="2200" dirty="0" err="1"/>
              <a:t>sam</a:t>
            </a:r>
            <a:r>
              <a:rPr lang="en-US" sz="2200" dirty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ponašati</a:t>
            </a:r>
            <a:r>
              <a:rPr lang="en-US" sz="2200" dirty="0"/>
              <a:t>, </a:t>
            </a:r>
            <a:r>
              <a:rPr lang="en-US" sz="2200" dirty="0" err="1"/>
              <a:t>počeći</a:t>
            </a:r>
            <a:r>
              <a:rPr lang="en-US" sz="2200" dirty="0"/>
              <a:t> od toga </a:t>
            </a:r>
            <a:r>
              <a:rPr lang="en-US" sz="2200" dirty="0" err="1"/>
              <a:t>koje</a:t>
            </a:r>
            <a:r>
              <a:rPr lang="en-US" sz="2200" dirty="0"/>
              <a:t> </a:t>
            </a:r>
            <a:r>
              <a:rPr lang="en-US" sz="2200" dirty="0" err="1"/>
              <a:t>će</a:t>
            </a:r>
            <a:r>
              <a:rPr lang="en-US" sz="2200" dirty="0"/>
              <a:t> </a:t>
            </a:r>
            <a:r>
              <a:rPr lang="en-US" sz="2200" dirty="0" err="1"/>
              <a:t>promene</a:t>
            </a:r>
            <a:r>
              <a:rPr lang="en-US" sz="2200" dirty="0"/>
              <a:t> </a:t>
            </a:r>
            <a:r>
              <a:rPr lang="en-US" sz="2200" dirty="0" err="1"/>
              <a:t>biti</a:t>
            </a:r>
            <a:r>
              <a:rPr lang="en-US" sz="2200" dirty="0"/>
              <a:t> </a:t>
            </a:r>
            <a:r>
              <a:rPr lang="en-US" sz="2200" dirty="0" err="1"/>
              <a:t>uzete</a:t>
            </a:r>
            <a:r>
              <a:rPr lang="en-US" sz="2200" dirty="0"/>
              <a:t> u </a:t>
            </a:r>
            <a:r>
              <a:rPr lang="en-US" sz="2200" dirty="0" err="1"/>
              <a:t>obzir</a:t>
            </a:r>
            <a:r>
              <a:rPr lang="en-US" sz="2200" dirty="0"/>
              <a:t>, </a:t>
            </a:r>
            <a:r>
              <a:rPr lang="en-US" sz="2200" dirty="0" err="1"/>
              <a:t>preko</a:t>
            </a:r>
            <a:r>
              <a:rPr lang="en-US" sz="2200" dirty="0"/>
              <a:t> toga </a:t>
            </a:r>
            <a:r>
              <a:rPr lang="en-US" sz="2200" dirty="0" err="1"/>
              <a:t>koliko</a:t>
            </a:r>
            <a:r>
              <a:rPr lang="en-US" sz="2200" dirty="0"/>
              <a:t> je </a:t>
            </a:r>
            <a:r>
              <a:rPr lang="en-US" sz="2200" dirty="0" err="1"/>
              <a:t>otporan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greške</a:t>
            </a:r>
            <a:r>
              <a:rPr lang="en-US" sz="2200" dirty="0"/>
              <a:t>, pa do </a:t>
            </a:r>
            <a:r>
              <a:rPr lang="en-US" sz="2200" dirty="0" err="1"/>
              <a:t>samih</a:t>
            </a:r>
            <a:r>
              <a:rPr lang="en-US" sz="2200" dirty="0"/>
              <a:t> </a:t>
            </a:r>
            <a:r>
              <a:rPr lang="en-US" sz="2200" dirty="0" err="1"/>
              <a:t>performansi</a:t>
            </a:r>
            <a:endParaRPr lang="sr-Latn-RS" sz="2200" dirty="0"/>
          </a:p>
          <a:p>
            <a:r>
              <a:rPr lang="en-US" sz="2200" dirty="0" err="1"/>
              <a:t>Iako</a:t>
            </a:r>
            <a:r>
              <a:rPr lang="en-US" sz="2200" dirty="0"/>
              <a:t> </a:t>
            </a:r>
            <a:r>
              <a:rPr lang="en-US" sz="2200" dirty="0" err="1"/>
              <a:t>može</a:t>
            </a:r>
            <a:r>
              <a:rPr lang="en-US" sz="2200" dirty="0"/>
              <a:t> </a:t>
            </a:r>
            <a:r>
              <a:rPr lang="en-US" sz="2200" dirty="0" err="1"/>
              <a:t>biti</a:t>
            </a:r>
            <a:r>
              <a:rPr lang="en-US" sz="2200" dirty="0"/>
              <a:t> </a:t>
            </a:r>
            <a:r>
              <a:rPr lang="en-US" sz="2200" dirty="0" err="1"/>
              <a:t>moćno</a:t>
            </a:r>
            <a:r>
              <a:rPr lang="en-US" sz="2200" dirty="0"/>
              <a:t> </a:t>
            </a:r>
            <a:r>
              <a:rPr lang="en-US" sz="2200" dirty="0" err="1"/>
              <a:t>oružje</a:t>
            </a:r>
            <a:r>
              <a:rPr lang="en-US" sz="2200" dirty="0"/>
              <a:t>, </a:t>
            </a:r>
            <a:r>
              <a:rPr lang="en-US" sz="2200" dirty="0" err="1"/>
              <a:t>treba</a:t>
            </a:r>
            <a:r>
              <a:rPr lang="en-US" sz="2200" dirty="0"/>
              <a:t> </a:t>
            </a:r>
            <a:r>
              <a:rPr lang="en-US" sz="2200" dirty="0" err="1"/>
              <a:t>pažljivo</a:t>
            </a:r>
            <a:r>
              <a:rPr lang="en-US" sz="2200" dirty="0"/>
              <a:t> </a:t>
            </a:r>
            <a:r>
              <a:rPr lang="en-US" sz="2200" dirty="0" err="1"/>
              <a:t>rukovati</a:t>
            </a:r>
            <a:r>
              <a:rPr lang="en-US" sz="2200" dirty="0"/>
              <a:t> </a:t>
            </a:r>
            <a:r>
              <a:rPr lang="en-US" sz="2200" dirty="0" err="1"/>
              <a:t>podsistemom</a:t>
            </a:r>
            <a:r>
              <a:rPr lang="en-US" sz="2200" dirty="0"/>
              <a:t> za </a:t>
            </a:r>
            <a:r>
              <a:rPr lang="en-US" sz="2200" dirty="0" err="1"/>
              <a:t>transakcije</a:t>
            </a:r>
            <a:r>
              <a:rPr lang="en-US" sz="2200" dirty="0"/>
              <a:t> </a:t>
            </a:r>
            <a:r>
              <a:rPr lang="en-US" sz="2200" dirty="0" err="1"/>
              <a:t>jer</a:t>
            </a:r>
            <a:r>
              <a:rPr lang="en-US" sz="2200" dirty="0"/>
              <a:t> se </a:t>
            </a:r>
            <a:r>
              <a:rPr lang="en-US" sz="2200" dirty="0" err="1"/>
              <a:t>lako</a:t>
            </a:r>
            <a:r>
              <a:rPr lang="en-US" sz="2200" dirty="0"/>
              <a:t> </a:t>
            </a:r>
            <a:r>
              <a:rPr lang="en-US" sz="2200" dirty="0" err="1"/>
              <a:t>može</a:t>
            </a:r>
            <a:r>
              <a:rPr lang="en-US" sz="2200" dirty="0"/>
              <a:t> </a:t>
            </a:r>
            <a:r>
              <a:rPr lang="en-US" sz="2200" dirty="0" err="1"/>
              <a:t>ući</a:t>
            </a:r>
            <a:r>
              <a:rPr lang="en-US" sz="2200" dirty="0"/>
              <a:t> u </a:t>
            </a:r>
            <a:r>
              <a:rPr lang="en-US" sz="2200" dirty="0" err="1"/>
              <a:t>probleme</a:t>
            </a:r>
            <a:endParaRPr lang="sr-Latn-RS" sz="2200" dirty="0"/>
          </a:p>
        </p:txBody>
      </p:sp>
    </p:spTree>
    <p:extLst>
      <p:ext uri="{BB962C8B-B14F-4D97-AF65-F5344CB8AC3E}">
        <p14:creationId xmlns:p14="http://schemas.microsoft.com/office/powerpoint/2010/main" val="177323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2421857"/>
            <a:ext cx="9601200" cy="1143000"/>
          </a:xfrm>
        </p:spPr>
        <p:txBody>
          <a:bodyPr>
            <a:normAutofit/>
          </a:bodyPr>
          <a:lstStyle/>
          <a:p>
            <a:r>
              <a:rPr lang="sr-Latn-RS" sz="6000" dirty="0"/>
              <a:t>HVALA NA Pažnji !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10777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3500"/>
            <a:ext cx="9601200" cy="876300"/>
          </a:xfrm>
        </p:spPr>
        <p:txBody>
          <a:bodyPr/>
          <a:lstStyle/>
          <a:p>
            <a:r>
              <a:rPr lang="en-US" sz="3200" dirty="0" err="1"/>
              <a:t>Transakcije</a:t>
            </a:r>
            <a:r>
              <a:rPr lang="sr-Latn-RS" sz="3200" dirty="0"/>
              <a:t> – osnovne komande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832" y="1059228"/>
            <a:ext cx="9726855" cy="5292763"/>
          </a:xfrm>
        </p:spPr>
        <p:txBody>
          <a:bodyPr>
            <a:noAutofit/>
          </a:bodyPr>
          <a:lstStyle/>
          <a:p>
            <a:r>
              <a:rPr lang="nn-NO" sz="2200" b="0" i="0" u="none" strike="noStrike" dirty="0">
                <a:solidFill>
                  <a:schemeClr val="tx2"/>
                </a:solidFill>
                <a:effectLst/>
              </a:rPr>
              <a:t>Za eksplicitno zadavanje početka transakcije kod najvećeg broja sistema koristi se komanda </a:t>
            </a:r>
            <a:r>
              <a:rPr lang="nn-NO" sz="2200" b="1" i="1" u="none" strike="noStrike" dirty="0">
                <a:solidFill>
                  <a:schemeClr val="tx2"/>
                </a:solidFill>
                <a:effectLst/>
              </a:rPr>
              <a:t>BEGIN / BEGIN TRANSACTION</a:t>
            </a:r>
            <a:endParaRPr lang="sr-Latn-RS" sz="2200" b="0" i="0" u="none" strike="noStrike" dirty="0">
              <a:solidFill>
                <a:schemeClr val="tx2"/>
              </a:solidFill>
              <a:effectLst/>
            </a:endParaRPr>
          </a:p>
          <a:p>
            <a:r>
              <a:rPr lang="sr-Latn-RS" sz="2200" dirty="0">
                <a:solidFill>
                  <a:schemeClr val="tx2"/>
                </a:solidFill>
              </a:rPr>
              <a:t>Transakcija se potvrđuje sa </a:t>
            </a:r>
            <a:r>
              <a:rPr lang="sr-Latn-RS" sz="2200" b="1" i="1" dirty="0">
                <a:solidFill>
                  <a:schemeClr val="tx2"/>
                </a:solidFill>
              </a:rPr>
              <a:t>COMMIT, </a:t>
            </a:r>
            <a:r>
              <a:rPr lang="sr-Latn-RS" sz="2200" dirty="0">
                <a:solidFill>
                  <a:schemeClr val="tx2"/>
                </a:solidFill>
              </a:rPr>
              <a:t>ili poništava sa </a:t>
            </a:r>
            <a:r>
              <a:rPr lang="sr-Latn-RS" sz="2200" b="1" i="1" dirty="0">
                <a:solidFill>
                  <a:schemeClr val="tx2"/>
                </a:solidFill>
              </a:rPr>
              <a:t>ROLLBACK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sr-Latn-RS" sz="2200" b="1" i="1" dirty="0">
              <a:solidFill>
                <a:schemeClr val="tx2"/>
              </a:solidFill>
              <a:effectLst/>
            </a:endParaRPr>
          </a:p>
          <a:p>
            <a:pPr marL="4572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1" u="none" strike="noStrike" dirty="0">
                <a:solidFill>
                  <a:schemeClr val="tx2"/>
                </a:solidFill>
                <a:effectLst/>
              </a:rPr>
              <a:t>BEGIN;</a:t>
            </a:r>
            <a:endParaRPr lang="en-US" sz="2200" b="0" dirty="0">
              <a:solidFill>
                <a:schemeClr val="tx2"/>
              </a:solidFill>
              <a:effectLst/>
            </a:endParaRPr>
          </a:p>
          <a:p>
            <a:pPr marL="4572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1" u="none" strike="noStrike" dirty="0">
                <a:solidFill>
                  <a:schemeClr val="tx2"/>
                </a:solidFill>
                <a:effectLst/>
              </a:rPr>
              <a:t>CREATE TABLE user (id serial primary key, username text, email text, password text);</a:t>
            </a:r>
            <a:endParaRPr lang="en-US" sz="2200" b="0" dirty="0">
              <a:solidFill>
                <a:schemeClr val="tx2"/>
              </a:solidFill>
              <a:effectLst/>
            </a:endParaRPr>
          </a:p>
          <a:p>
            <a:pPr marL="4572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1" u="none" strike="noStrike" dirty="0">
                <a:solidFill>
                  <a:schemeClr val="tx2"/>
                </a:solidFill>
                <a:effectLst/>
              </a:rPr>
              <a:t>COMMIT;</a:t>
            </a:r>
            <a:endParaRPr lang="sr-Latn-RS" sz="2200" b="1" i="1" dirty="0">
              <a:solidFill>
                <a:schemeClr val="tx2"/>
              </a:solidFill>
            </a:endParaRPr>
          </a:p>
          <a:p>
            <a:r>
              <a:rPr lang="en-US" sz="2200" b="1" i="1" u="none" strike="noStrike" dirty="0">
                <a:solidFill>
                  <a:schemeClr val="tx2"/>
                </a:solidFill>
                <a:effectLst/>
              </a:rPr>
              <a:t>SAVEPOINT</a:t>
            </a:r>
            <a:r>
              <a:rPr lang="en-US" sz="2200" b="1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naredba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kreira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tačke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unutar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grupa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transakcija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na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koje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se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može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vratiti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pomoću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1" u="none" strike="noStrike" dirty="0">
                <a:solidFill>
                  <a:schemeClr val="tx2"/>
                </a:solidFill>
                <a:effectLst/>
              </a:rPr>
              <a:t>ROLLBACK</a:t>
            </a:r>
            <a:endParaRPr lang="sr-Latn-RS" sz="2200" b="0" i="1" u="none" strike="noStrike" dirty="0">
              <a:solidFill>
                <a:schemeClr val="tx2"/>
              </a:solidFill>
              <a:effectLst/>
            </a:endParaRPr>
          </a:p>
          <a:p>
            <a:pPr marL="4572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1" u="none" strike="noStrike" dirty="0">
                <a:solidFill>
                  <a:schemeClr val="tx2"/>
                </a:solidFill>
                <a:effectLst/>
              </a:rPr>
              <a:t>SAVEPOINT SAVEPOINT_NAME;</a:t>
            </a:r>
            <a:endParaRPr lang="sr-Latn-RS" sz="2200" b="1" i="1" u="none" strike="noStrike" dirty="0">
              <a:solidFill>
                <a:schemeClr val="tx2"/>
              </a:solidFill>
              <a:effectLst/>
            </a:endParaRPr>
          </a:p>
          <a:p>
            <a:pPr marL="4572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200" b="1" i="1" u="none" strike="noStrike" dirty="0">
                <a:solidFill>
                  <a:schemeClr val="tx2"/>
                </a:solidFill>
                <a:effectLst/>
              </a:rPr>
              <a:t>...</a:t>
            </a:r>
          </a:p>
          <a:p>
            <a:pPr marL="4572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1" u="none" strike="noStrike" dirty="0">
                <a:solidFill>
                  <a:schemeClr val="tx2"/>
                </a:solidFill>
                <a:effectLst/>
              </a:rPr>
              <a:t>ROLLBACK TO SAVEPOINT_NAME;</a:t>
            </a:r>
            <a:br>
              <a:rPr lang="en-US" sz="2200" dirty="0">
                <a:solidFill>
                  <a:schemeClr val="tx2"/>
                </a:solidFill>
              </a:rPr>
            </a:br>
            <a:endParaRPr lang="sr-Latn-RS" sz="2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58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7" y="0"/>
            <a:ext cx="9601200" cy="876300"/>
          </a:xfrm>
        </p:spPr>
        <p:txBody>
          <a:bodyPr/>
          <a:lstStyle/>
          <a:p>
            <a:r>
              <a:rPr lang="en-US" sz="3200" dirty="0" err="1"/>
              <a:t>Transakcije</a:t>
            </a:r>
            <a:r>
              <a:rPr lang="sr-Latn-RS" sz="3200" dirty="0"/>
              <a:t> I acid svojstva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699" y="1257300"/>
            <a:ext cx="9726855" cy="4660900"/>
          </a:xfrm>
        </p:spPr>
        <p:txBody>
          <a:bodyPr>
            <a:normAutofit/>
          </a:bodyPr>
          <a:lstStyle/>
          <a:p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Sistem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za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upravljanje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bazama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podataka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mora da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obezbedi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da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operacije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budu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atomične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,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kao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i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da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obezbedi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konzistentost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,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izolaciju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i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trajnost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podataka</a:t>
            </a:r>
            <a:endParaRPr lang="sr-Latn-RS" sz="2200" b="0" i="0" u="none" strike="noStrike" dirty="0">
              <a:solidFill>
                <a:schemeClr val="tx2"/>
              </a:solidFill>
              <a:effectLst/>
            </a:endParaRPr>
          </a:p>
          <a:p>
            <a:r>
              <a:rPr lang="sr-Latn-RS" sz="2200" b="1" i="0" u="none" strike="noStrike" dirty="0">
                <a:solidFill>
                  <a:schemeClr val="tx2"/>
                </a:solidFill>
                <a:effectLst/>
              </a:rPr>
              <a:t>A</a:t>
            </a:r>
            <a:r>
              <a:rPr lang="sr-Latn-RS" sz="2200" b="0" i="0" u="none" strike="noStrike" dirty="0">
                <a:solidFill>
                  <a:schemeClr val="tx2"/>
                </a:solidFill>
                <a:effectLst/>
              </a:rPr>
              <a:t>tomicity - </a:t>
            </a:r>
            <a:r>
              <a:rPr lang="sr-Latn-RS" sz="2200" dirty="0">
                <a:solidFill>
                  <a:schemeClr val="tx2"/>
                </a:solidFill>
              </a:rPr>
              <a:t>t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ransakcija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je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logička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izvršna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jedinica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i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nedeljiva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je,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što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znači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sve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ili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ništa</a:t>
            </a:r>
            <a:endParaRPr lang="sr-Latn-RS" sz="2200" dirty="0">
              <a:solidFill>
                <a:schemeClr val="tx2"/>
              </a:solidFill>
            </a:endParaRPr>
          </a:p>
          <a:p>
            <a:endParaRPr lang="sr-Latn-RS" sz="2200" b="0" i="0" u="none" strike="noStrike" dirty="0">
              <a:solidFill>
                <a:schemeClr val="tx2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sr-Latn-RS" sz="2200" b="1" i="0" u="none" strike="noStrike" dirty="0">
                <a:solidFill>
                  <a:schemeClr val="tx2"/>
                </a:solidFill>
                <a:effectLst/>
              </a:rPr>
              <a:t>D</a:t>
            </a:r>
            <a:r>
              <a:rPr lang="sr-Latn-RS" sz="2200" b="0" i="0" u="none" strike="noStrike" dirty="0">
                <a:solidFill>
                  <a:schemeClr val="tx2"/>
                </a:solidFill>
                <a:effectLst/>
              </a:rPr>
              <a:t>urability - </a:t>
            </a:r>
            <a:r>
              <a:rPr lang="sr-Latn-RS" sz="2200" dirty="0">
                <a:solidFill>
                  <a:schemeClr val="tx2"/>
                </a:solidFill>
              </a:rPr>
              <a:t>n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akon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što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se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transakcija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uspešno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izvrši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,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efekat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transakcije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mora se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održati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čak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i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u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slučaju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hardverskih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grešaka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sistema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(pada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sistema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).</a:t>
            </a:r>
            <a:endParaRPr lang="en-US" sz="2200" b="0" dirty="0">
              <a:solidFill>
                <a:schemeClr val="tx2"/>
              </a:solidFill>
              <a:effectLst/>
            </a:endParaRPr>
          </a:p>
          <a:p>
            <a:r>
              <a:rPr lang="sr-Latn-RS" sz="2200" b="1" dirty="0">
                <a:solidFill>
                  <a:schemeClr val="tx2"/>
                </a:solidFill>
              </a:rPr>
              <a:t>I</a:t>
            </a:r>
            <a:r>
              <a:rPr lang="sr-Latn-RS" sz="2200" dirty="0">
                <a:solidFill>
                  <a:schemeClr val="tx2"/>
                </a:solidFill>
              </a:rPr>
              <a:t>solation - s</a:t>
            </a:r>
            <a:r>
              <a:rPr lang="pt-BR" sz="2200" b="0" i="0" u="none" strike="noStrike" dirty="0">
                <a:solidFill>
                  <a:schemeClr val="tx2"/>
                </a:solidFill>
                <a:effectLst/>
              </a:rPr>
              <a:t>vaka transakcija treba da se izvrši bez ometanja istovremeno izvršenih transakcija</a:t>
            </a:r>
            <a:endParaRPr lang="sr-Latn-RS" sz="2200" b="0" i="0" u="none" strike="noStrike" dirty="0">
              <a:solidFill>
                <a:schemeClr val="tx2"/>
              </a:solidFill>
              <a:effectLst/>
            </a:endParaRPr>
          </a:p>
          <a:p>
            <a:r>
              <a:rPr lang="sr-Latn-RS" sz="2200" b="1" dirty="0">
                <a:solidFill>
                  <a:schemeClr val="tx2"/>
                </a:solidFill>
              </a:rPr>
              <a:t>C</a:t>
            </a:r>
            <a:r>
              <a:rPr lang="sr-Latn-RS" sz="2200" dirty="0">
                <a:solidFill>
                  <a:schemeClr val="tx2"/>
                </a:solidFill>
              </a:rPr>
              <a:t>onsistency - </a:t>
            </a:r>
            <a:r>
              <a:rPr lang="en-US" sz="2200" u="none" strike="noStrike" dirty="0" err="1">
                <a:solidFill>
                  <a:schemeClr val="tx2"/>
                </a:solidFill>
                <a:effectLst/>
              </a:rPr>
              <a:t>konzistentnost</a:t>
            </a:r>
            <a:r>
              <a:rPr lang="en-US" sz="2200" b="1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nije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svojstvo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same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transakcije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,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vec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́ je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poželjan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efekat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izolacije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i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atomičnosti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chemeClr val="tx2"/>
                </a:solidFill>
                <a:effectLst/>
              </a:rPr>
              <a:t>transakcije</a:t>
            </a:r>
            <a:br>
              <a:rPr lang="en-US" sz="2200" dirty="0">
                <a:solidFill>
                  <a:schemeClr val="tx2"/>
                </a:solidFill>
              </a:rPr>
            </a:br>
            <a:endParaRPr lang="sr-Latn-RS" sz="2200" b="0" i="0" u="none" strike="noStrike" dirty="0">
              <a:solidFill>
                <a:schemeClr val="tx2"/>
              </a:solidFill>
              <a:effectLst/>
            </a:endParaRP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55869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354" y="147638"/>
            <a:ext cx="9601200" cy="792162"/>
          </a:xfrm>
        </p:spPr>
        <p:txBody>
          <a:bodyPr/>
          <a:lstStyle/>
          <a:p>
            <a:r>
              <a:rPr lang="en-US" sz="3200" dirty="0" err="1"/>
              <a:t>Transakcije</a:t>
            </a:r>
            <a:r>
              <a:rPr lang="sr-Latn-RS" sz="3200" dirty="0"/>
              <a:t> Kod Postgresql-a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699" y="939800"/>
            <a:ext cx="9726855" cy="4978400"/>
          </a:xfrm>
        </p:spPr>
        <p:txBody>
          <a:bodyPr>
            <a:normAutofit/>
          </a:bodyPr>
          <a:lstStyle/>
          <a:p>
            <a:r>
              <a:rPr lang="sr-Latn-RS" b="0" i="0" u="none" strike="noStrike" dirty="0">
                <a:solidFill>
                  <a:srgbClr val="000000"/>
                </a:solidFill>
                <a:effectLst/>
              </a:rPr>
              <a:t>U Postgresu je sve transakcija</a:t>
            </a:r>
          </a:p>
          <a:p>
            <a:r>
              <a:rPr lang="sr-Latn-R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 u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okviru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transakcije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treba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budu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izvršene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više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jedne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naredbe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mora da se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koristi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</a:t>
            </a:r>
            <a:endParaRPr lang="sr-Latn-R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br>
              <a:rPr lang="en-US" dirty="0"/>
            </a:br>
            <a:endParaRPr lang="sr-Latn-RS" b="0" i="0" u="none" strike="noStrike" dirty="0">
              <a:solidFill>
                <a:srgbClr val="000000"/>
              </a:solidFill>
              <a:effectLst/>
            </a:endParaRPr>
          </a:p>
          <a:p>
            <a:endParaRPr lang="sr-Latn-R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4605DE-FA7E-432E-8535-553F6025D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3" y="2043475"/>
            <a:ext cx="3811891" cy="38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D98033-037D-48B9-9321-60E8BA1B0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601" y="1731962"/>
            <a:ext cx="4224132" cy="245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94974CB-911C-4F1B-8A8A-8FD74A055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518" y="4182533"/>
            <a:ext cx="5601412" cy="20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00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354" y="27286"/>
            <a:ext cx="9601200" cy="650446"/>
          </a:xfrm>
        </p:spPr>
        <p:txBody>
          <a:bodyPr/>
          <a:lstStyle/>
          <a:p>
            <a:r>
              <a:rPr lang="en-US" sz="3200" dirty="0" err="1"/>
              <a:t>Transakcije</a:t>
            </a:r>
            <a:r>
              <a:rPr lang="sr-Latn-RS" sz="3200" dirty="0"/>
              <a:t> Kod Postgresql-a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766" y="1098550"/>
            <a:ext cx="3890433" cy="4660900"/>
          </a:xfrm>
        </p:spPr>
        <p:txBody>
          <a:bodyPr>
            <a:normAutofit/>
          </a:bodyPr>
          <a:lstStyle/>
          <a:p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ROLLBACK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će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umesto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uspešno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okonča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transakciju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promene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u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njoj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primeni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bazu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transakciju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jednostavno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prekinutu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bez toga da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promene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u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njoj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budu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vidljive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ostalim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transakcijama</a:t>
            </a:r>
            <a:endParaRPr lang="sr-Latn-RS" sz="2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D18382-61A1-4CAE-AACA-00FB766D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173" y="631837"/>
            <a:ext cx="5193914" cy="559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40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354" y="27286"/>
            <a:ext cx="9601200" cy="650446"/>
          </a:xfrm>
        </p:spPr>
        <p:txBody>
          <a:bodyPr/>
          <a:lstStyle/>
          <a:p>
            <a:r>
              <a:rPr lang="en-US" sz="3200" dirty="0" err="1"/>
              <a:t>Transakcije</a:t>
            </a:r>
            <a:r>
              <a:rPr lang="sr-Latn-RS" sz="3200" dirty="0"/>
              <a:t> Kod Postgresql-a – greške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699" y="677732"/>
            <a:ext cx="9726855" cy="4660900"/>
          </a:xfrm>
        </p:spPr>
        <p:txBody>
          <a:bodyPr>
            <a:normAutofit/>
          </a:bodyPr>
          <a:lstStyle/>
          <a:p>
            <a:r>
              <a:rPr lang="sr-Latn-RS" b="0" i="0" u="none" strike="noStrike" dirty="0">
                <a:solidFill>
                  <a:srgbClr val="000000"/>
                </a:solidFill>
                <a:effectLst/>
              </a:rPr>
              <a:t>U slučaju greške PostgreSQL poništava transakciju i nijedna više naredba neće biti prihvaćena</a:t>
            </a:r>
            <a:endParaRPr lang="sr-Latn-R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E58F6AF-1153-4B37-B92C-1E7F2FAE6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554" y="1102409"/>
            <a:ext cx="4114800" cy="507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76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354" y="27286"/>
            <a:ext cx="9601200" cy="473336"/>
          </a:xfrm>
        </p:spPr>
        <p:txBody>
          <a:bodyPr>
            <a:normAutofit fontScale="90000"/>
          </a:bodyPr>
          <a:lstStyle/>
          <a:p>
            <a:r>
              <a:rPr lang="en-US" sz="3200" dirty="0" err="1"/>
              <a:t>Transakcije</a:t>
            </a:r>
            <a:r>
              <a:rPr lang="sr-Latn-RS" sz="3200" dirty="0"/>
              <a:t> Kod Postgresql-a - SAVEpoint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BEFC13-008D-497C-A566-02F6FB673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239" y="463566"/>
            <a:ext cx="5389581" cy="583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B3F4AB-00DC-4215-AB7F-2C5A79B77D7B}"/>
              </a:ext>
            </a:extLst>
          </p:cNvPr>
          <p:cNvSpPr txBox="1">
            <a:spLocks/>
          </p:cNvSpPr>
          <p:nvPr/>
        </p:nvSpPr>
        <p:spPr>
          <a:xfrm>
            <a:off x="901698" y="656217"/>
            <a:ext cx="4337275" cy="5453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To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može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biti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veliki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problem,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jer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u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profesionalnim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aplikacijama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može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biti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prilično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teško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napisati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dugačke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transakcije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, a da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nikada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ne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naiđete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ni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jednu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grešku</a:t>
            </a:r>
            <a:endParaRPr lang="sr-Latn-RS" sz="2200" dirty="0">
              <a:solidFill>
                <a:srgbClr val="000000"/>
              </a:solidFill>
            </a:endParaRPr>
          </a:p>
          <a:p>
            <a:r>
              <a:rPr lang="sr-Latn-RS" sz="2200" dirty="0">
                <a:solidFill>
                  <a:srgbClr val="000000"/>
                </a:solidFill>
              </a:rPr>
              <a:t>Rešenje SAVEPOINT</a:t>
            </a:r>
          </a:p>
          <a:p>
            <a:r>
              <a:rPr lang="sr-Latn-RS" sz="2200" dirty="0">
                <a:solidFill>
                  <a:srgbClr val="000000"/>
                </a:solidFill>
              </a:rPr>
              <a:t>P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oništava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efekat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samo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druge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update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naredbe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jer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nalazi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nakon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savepoint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-a</a:t>
            </a:r>
            <a:endParaRPr lang="sr-Latn-RS" sz="2200" dirty="0">
              <a:solidFill>
                <a:srgbClr val="000000"/>
              </a:solidFill>
            </a:endParaRPr>
          </a:p>
          <a:p>
            <a:endParaRPr lang="sr-Latn-RS" sz="2200" dirty="0">
              <a:solidFill>
                <a:srgbClr val="000000"/>
              </a:solidFill>
            </a:endParaRPr>
          </a:p>
          <a:p>
            <a:endParaRPr lang="sr-Latn-RS" sz="2200" dirty="0"/>
          </a:p>
        </p:txBody>
      </p:sp>
    </p:spTree>
    <p:extLst>
      <p:ext uri="{BB962C8B-B14F-4D97-AF65-F5344CB8AC3E}">
        <p14:creationId xmlns:p14="http://schemas.microsoft.com/office/powerpoint/2010/main" val="165278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10935</TotalTime>
  <Words>1945</Words>
  <Application>Microsoft Office PowerPoint</Application>
  <PresentationFormat>Widescreen</PresentationFormat>
  <Paragraphs>226</Paragraphs>
  <Slides>34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Cambria</vt:lpstr>
      <vt:lpstr>Courier New</vt:lpstr>
      <vt:lpstr>Red Line Business 16x9</vt:lpstr>
      <vt:lpstr>Obrada transakcija, planovi izvršavanja transakcija, izolacija i zaključavanje kod PostgreSQL-a</vt:lpstr>
      <vt:lpstr>Sadržaj prezentacije</vt:lpstr>
      <vt:lpstr>Transakcije</vt:lpstr>
      <vt:lpstr>Transakcije – osnovne komande</vt:lpstr>
      <vt:lpstr>Transakcije I acid svojstva</vt:lpstr>
      <vt:lpstr>Transakcije Kod Postgresql-a</vt:lpstr>
      <vt:lpstr>Transakcije Kod Postgresql-a</vt:lpstr>
      <vt:lpstr>Transakcije Kod Postgresql-a – greške </vt:lpstr>
      <vt:lpstr>Transakcije Kod Postgresql-a - SAVEpoint</vt:lpstr>
      <vt:lpstr>Transakcije Kod Postgresql-a - DDL</vt:lpstr>
      <vt:lpstr>Transakcije I KONkurentost</vt:lpstr>
      <vt:lpstr>MVCC</vt:lpstr>
      <vt:lpstr>MVCC</vt:lpstr>
      <vt:lpstr>Nivoi izolacije transakcija</vt:lpstr>
      <vt:lpstr>Nivoi izolacije transakcija</vt:lpstr>
      <vt:lpstr>Nivoi izolacije transakcija</vt:lpstr>
      <vt:lpstr>Nivoi izolacije transakcija</vt:lpstr>
      <vt:lpstr>PowerPoint Presentation</vt:lpstr>
      <vt:lpstr>PowerPoint Presentation</vt:lpstr>
      <vt:lpstr>PowerPoint Presentation</vt:lpstr>
      <vt:lpstr>Nivoi izolacije transakcija</vt:lpstr>
      <vt:lpstr>PowerPoint Presentation</vt:lpstr>
      <vt:lpstr>PowerPoint Presentation</vt:lpstr>
      <vt:lpstr>Mehanizmi eksplicitnog zaključavanja</vt:lpstr>
      <vt:lpstr>Modeli zaključavanja Tabela</vt:lpstr>
      <vt:lpstr>Modeli zaključavanja Tabela</vt:lpstr>
      <vt:lpstr>PowerPoint Presentation</vt:lpstr>
      <vt:lpstr>PowerPoint Presentation</vt:lpstr>
      <vt:lpstr>Modeli zaključavanja reda</vt:lpstr>
      <vt:lpstr>PowerPoint Presentation</vt:lpstr>
      <vt:lpstr>PowerPoint Presentation</vt:lpstr>
      <vt:lpstr>PowerPoint Presentation</vt:lpstr>
      <vt:lpstr>Zaključak</vt:lpstr>
      <vt:lpstr>HVALA NA Pažnji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Mobilna hibridna aplikacija kao poslovni vodič</dc:title>
  <dc:creator>Stefan Zivic</dc:creator>
  <cp:lastModifiedBy>Stefan Zivic</cp:lastModifiedBy>
  <cp:revision>212</cp:revision>
  <dcterms:created xsi:type="dcterms:W3CDTF">2017-07-15T22:33:51Z</dcterms:created>
  <dcterms:modified xsi:type="dcterms:W3CDTF">2021-05-19T20:49:16Z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